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9" r:id="rId2"/>
    <p:sldId id="256" r:id="rId3"/>
    <p:sldId id="260" r:id="rId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FEA"/>
    <a:srgbClr val="C3CDDF"/>
    <a:srgbClr val="003399"/>
    <a:srgbClr val="DCE1E8"/>
    <a:srgbClr val="DEE0E6"/>
    <a:srgbClr val="D6DFE0"/>
    <a:srgbClr val="3333FF"/>
    <a:srgbClr val="CBCFDF"/>
    <a:srgbClr val="343434"/>
    <a:srgbClr val="56565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60"/>
  </p:normalViewPr>
  <p:slideViewPr>
    <p:cSldViewPr>
      <p:cViewPr varScale="1">
        <p:scale>
          <a:sx n="70" d="100"/>
          <a:sy n="70" d="100"/>
        </p:scale>
        <p:origin x="-12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56FD28-E578-43B9-894B-ED60CED40C84}" type="slidenum">
              <a:rPr lang="en-US"/>
              <a:pPr>
                <a:defRPr/>
              </a:pPr>
              <a:t>‹#›</a:t>
            </a:fld>
            <a:endParaRPr lang="en-US"/>
          </a:p>
        </p:txBody>
      </p:sp>
    </p:spTree>
    <p:extLst>
      <p:ext uri="{BB962C8B-B14F-4D97-AF65-F5344CB8AC3E}">
        <p14:creationId xmlns:p14="http://schemas.microsoft.com/office/powerpoint/2010/main" xmlns="" val="181175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2</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3</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2BAB3-8F2E-41F9-99B8-DADEDBF091EA}" type="slidenum">
              <a:rPr lang="en-US"/>
              <a:pPr>
                <a:defRPr/>
              </a:pPr>
              <a:t>‹#›</a:t>
            </a:fld>
            <a:endParaRPr lang="en-US"/>
          </a:p>
        </p:txBody>
      </p:sp>
    </p:spTree>
    <p:extLst>
      <p:ext uri="{BB962C8B-B14F-4D97-AF65-F5344CB8AC3E}">
        <p14:creationId xmlns:p14="http://schemas.microsoft.com/office/powerpoint/2010/main" xmlns="" val="304313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CE536-B154-4C64-B4DA-6E0F4C5684ED}" type="slidenum">
              <a:rPr lang="en-US"/>
              <a:pPr>
                <a:defRPr/>
              </a:pPr>
              <a:t>‹#›</a:t>
            </a:fld>
            <a:endParaRPr lang="en-US"/>
          </a:p>
        </p:txBody>
      </p:sp>
    </p:spTree>
    <p:extLst>
      <p:ext uri="{BB962C8B-B14F-4D97-AF65-F5344CB8AC3E}">
        <p14:creationId xmlns:p14="http://schemas.microsoft.com/office/powerpoint/2010/main" xmlns="" val="307370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21751-52A5-478A-9481-D73B5E514519}" type="slidenum">
              <a:rPr lang="en-US"/>
              <a:pPr>
                <a:defRPr/>
              </a:pPr>
              <a:t>‹#›</a:t>
            </a:fld>
            <a:endParaRPr lang="en-US"/>
          </a:p>
        </p:txBody>
      </p:sp>
    </p:spTree>
    <p:extLst>
      <p:ext uri="{BB962C8B-B14F-4D97-AF65-F5344CB8AC3E}">
        <p14:creationId xmlns:p14="http://schemas.microsoft.com/office/powerpoint/2010/main" xmlns="" val="127674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A851D6-0CDA-4794-B508-AA96038B414D}" type="slidenum">
              <a:rPr lang="en-US"/>
              <a:pPr>
                <a:defRPr/>
              </a:pPr>
              <a:t>‹#›</a:t>
            </a:fld>
            <a:endParaRPr lang="en-US"/>
          </a:p>
        </p:txBody>
      </p:sp>
    </p:spTree>
    <p:extLst>
      <p:ext uri="{BB962C8B-B14F-4D97-AF65-F5344CB8AC3E}">
        <p14:creationId xmlns:p14="http://schemas.microsoft.com/office/powerpoint/2010/main" xmlns="" val="127728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120676-48F5-471D-9206-EB38778C6ED9}" type="slidenum">
              <a:rPr lang="en-US"/>
              <a:pPr>
                <a:defRPr/>
              </a:pPr>
              <a:t>‹#›</a:t>
            </a:fld>
            <a:endParaRPr lang="en-US"/>
          </a:p>
        </p:txBody>
      </p:sp>
    </p:spTree>
    <p:extLst>
      <p:ext uri="{BB962C8B-B14F-4D97-AF65-F5344CB8AC3E}">
        <p14:creationId xmlns:p14="http://schemas.microsoft.com/office/powerpoint/2010/main" xmlns="" val="165478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B2A5EF-4183-4303-9C03-CA4F9E10B252}" type="slidenum">
              <a:rPr lang="en-US"/>
              <a:pPr>
                <a:defRPr/>
              </a:pPr>
              <a:t>‹#›</a:t>
            </a:fld>
            <a:endParaRPr lang="en-US"/>
          </a:p>
        </p:txBody>
      </p:sp>
    </p:spTree>
    <p:extLst>
      <p:ext uri="{BB962C8B-B14F-4D97-AF65-F5344CB8AC3E}">
        <p14:creationId xmlns:p14="http://schemas.microsoft.com/office/powerpoint/2010/main" xmlns="" val="330441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B883E0-060A-4313-A435-EDB4BA17E14F}" type="slidenum">
              <a:rPr lang="en-US"/>
              <a:pPr>
                <a:defRPr/>
              </a:pPr>
              <a:t>‹#›</a:t>
            </a:fld>
            <a:endParaRPr lang="en-US"/>
          </a:p>
        </p:txBody>
      </p:sp>
    </p:spTree>
    <p:extLst>
      <p:ext uri="{BB962C8B-B14F-4D97-AF65-F5344CB8AC3E}">
        <p14:creationId xmlns:p14="http://schemas.microsoft.com/office/powerpoint/2010/main" xmlns="" val="54925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87ADE6-B7F2-4C33-BD89-9159A0CFF308}" type="slidenum">
              <a:rPr lang="en-US"/>
              <a:pPr>
                <a:defRPr/>
              </a:pPr>
              <a:t>‹#›</a:t>
            </a:fld>
            <a:endParaRPr lang="en-US"/>
          </a:p>
        </p:txBody>
      </p:sp>
    </p:spTree>
    <p:extLst>
      <p:ext uri="{BB962C8B-B14F-4D97-AF65-F5344CB8AC3E}">
        <p14:creationId xmlns:p14="http://schemas.microsoft.com/office/powerpoint/2010/main" xmlns="" val="270879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E514DF-D853-4243-BBD3-153DBFD8DEB7}" type="slidenum">
              <a:rPr lang="en-US"/>
              <a:pPr>
                <a:defRPr/>
              </a:pPr>
              <a:t>‹#›</a:t>
            </a:fld>
            <a:endParaRPr lang="en-US"/>
          </a:p>
        </p:txBody>
      </p:sp>
    </p:spTree>
    <p:extLst>
      <p:ext uri="{BB962C8B-B14F-4D97-AF65-F5344CB8AC3E}">
        <p14:creationId xmlns:p14="http://schemas.microsoft.com/office/powerpoint/2010/main" xmlns="" val="23918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BBBBB0-F2E5-48E7-81BA-91278D6A6BF2}" type="slidenum">
              <a:rPr lang="en-US"/>
              <a:pPr>
                <a:defRPr/>
              </a:pPr>
              <a:t>‹#›</a:t>
            </a:fld>
            <a:endParaRPr lang="en-US"/>
          </a:p>
        </p:txBody>
      </p:sp>
    </p:spTree>
    <p:extLst>
      <p:ext uri="{BB962C8B-B14F-4D97-AF65-F5344CB8AC3E}">
        <p14:creationId xmlns:p14="http://schemas.microsoft.com/office/powerpoint/2010/main" xmlns="" val="387274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4CC1FE-73BA-45F1-8566-C82B398478E3}" type="slidenum">
              <a:rPr lang="en-US"/>
              <a:pPr>
                <a:defRPr/>
              </a:pPr>
              <a:t>‹#›</a:t>
            </a:fld>
            <a:endParaRPr lang="en-US"/>
          </a:p>
        </p:txBody>
      </p:sp>
    </p:spTree>
    <p:extLst>
      <p:ext uri="{BB962C8B-B14F-4D97-AF65-F5344CB8AC3E}">
        <p14:creationId xmlns:p14="http://schemas.microsoft.com/office/powerpoint/2010/main" xmlns="" val="104743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647CA6-4394-4FF6-BEBF-CE81CFBEEB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File:Boudin.jpeg" TargetMode="External"/><Relationship Id="rId13" Type="http://schemas.openxmlformats.org/officeDocument/2006/relationships/image" Target="../media/image7.jpeg"/><Relationship Id="rId18" Type="http://schemas.openxmlformats.org/officeDocument/2006/relationships/image" Target="../media/image11.png"/><Relationship Id="rId3" Type="http://schemas.openxmlformats.org/officeDocument/2006/relationships/image" Target="../media/image1.png"/><Relationship Id="rId21" Type="http://schemas.openxmlformats.org/officeDocument/2006/relationships/slide" Target="slide2.xml"/><Relationship Id="rId7" Type="http://schemas.openxmlformats.org/officeDocument/2006/relationships/image" Target="../media/image4.jpeg"/><Relationship Id="rId12" Type="http://schemas.openxmlformats.org/officeDocument/2006/relationships/hyperlink" Target="http://en.wikipedia.org/wiki/File:Fr%C3%A9d%C3%A9ric_Bazille_004.jpg" TargetMode="Externa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hyperlink" Target="http://upload.wikimedia.org/wikipedia/commons/a/a4/Claude_Monet_1899_Nadar_crop.jpg"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en.wikipedia.org/wiki/File:PARenoir.jpg" TargetMode="External"/><Relationship Id="rId19" Type="http://schemas.openxmlformats.org/officeDocument/2006/relationships/image" Target="../media/image12.jpe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slide" Target="slide3.xml"/><Relationship Id="rId22"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8.png"/><Relationship Id="rId18" Type="http://schemas.openxmlformats.org/officeDocument/2006/relationships/image" Target="../media/image1.png"/><Relationship Id="rId3" Type="http://schemas.openxmlformats.org/officeDocument/2006/relationships/hyperlink" Target="http://upload.wikimedia.org/wikipedia/commons/a/a4/Claude_Monet_1899_Nadar_crop.jpg" TargetMode="External"/><Relationship Id="rId21" Type="http://schemas.openxmlformats.org/officeDocument/2006/relationships/slide" Target="slide2.xml"/><Relationship Id="rId7" Type="http://schemas.openxmlformats.org/officeDocument/2006/relationships/hyperlink" Target="http://en.wikipedia.org/wiki/File:PARenoir.jpg" TargetMode="External"/><Relationship Id="rId12" Type="http://schemas.openxmlformats.org/officeDocument/2006/relationships/image" Target="../media/image3.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3.xml"/><Relationship Id="rId5" Type="http://schemas.openxmlformats.org/officeDocument/2006/relationships/hyperlink" Target="http://en.wikipedia.org/wiki/File:Boudin.jpeg" TargetMode="External"/><Relationship Id="rId15" Type="http://schemas.openxmlformats.org/officeDocument/2006/relationships/image" Target="../media/image10.png"/><Relationship Id="rId10" Type="http://schemas.openxmlformats.org/officeDocument/2006/relationships/image" Target="../media/image7.jpeg"/><Relationship Id="rId19" Type="http://schemas.openxmlformats.org/officeDocument/2006/relationships/slide" Target="slide1.xml"/><Relationship Id="rId4" Type="http://schemas.openxmlformats.org/officeDocument/2006/relationships/image" Target="../media/image4.jpeg"/><Relationship Id="rId9" Type="http://schemas.openxmlformats.org/officeDocument/2006/relationships/hyperlink" Target="http://en.wikipedia.org/wiki/File:Fr%C3%A9d%C3%A9ric_Bazille_004.jpg" TargetMode="External"/><Relationship Id="rId14" Type="http://schemas.openxmlformats.org/officeDocument/2006/relationships/image" Target="../media/image9.png"/><Relationship Id="rId22"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image" Target="../media/image20.jpeg"/><Relationship Id="rId5" Type="http://schemas.openxmlformats.org/officeDocument/2006/relationships/image" Target="../media/image4.jpeg"/><Relationship Id="rId10" Type="http://schemas.openxmlformats.org/officeDocument/2006/relationships/image" Target="../media/image19.jpeg"/><Relationship Id="rId4" Type="http://schemas.openxmlformats.org/officeDocument/2006/relationships/hyperlink" Target="http://upload.wikimedia.org/wikipedia/commons/a/a4/Claude_Monet_1899_Nadar_crop.jpg" TargetMode="Externa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0"/>
            <a:ext cx="9229725" cy="4967935"/>
            <a:chOff x="-76200" y="0"/>
            <a:chExt cx="9229725" cy="4967935"/>
          </a:xfrm>
        </p:grpSpPr>
        <p:sp>
          <p:nvSpPr>
            <p:cNvPr id="2077" name="Text Box 36"/>
            <p:cNvSpPr txBox="1">
              <a:spLocks noChangeArrowheads="1"/>
            </p:cNvSpPr>
            <p:nvPr/>
          </p:nvSpPr>
          <p:spPr bwMode="auto">
            <a:xfrm>
              <a:off x="102393" y="4739335"/>
              <a:ext cx="1802607" cy="228600"/>
            </a:xfrm>
            <a:prstGeom prst="rect">
              <a:avLst/>
            </a:prstGeom>
            <a:solidFill>
              <a:srgbClr val="D8D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cstate="print">
                <a:extLst>
                  <a:ext uri="{28A0092B-C50C-407E-A947-70E740481C1C}">
                    <a14:useLocalDpi xmlns:a14="http://schemas.microsoft.com/office/drawing/2010/main" xmlns=""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xmlns=""/>
                </a:ext>
              </a:extLst>
            </p:spPr>
          </p:pic>
          <p:pic>
            <p:nvPicPr>
              <p:cNvPr id="66" name="Picture 65"/>
              <p:cNvPicPr/>
              <p:nvPr/>
            </p:nvPicPr>
            <p:blipFill rotWithShape="1">
              <a:blip r:embed="rId3" cstate="print">
                <a:extLst>
                  <a:ext uri="{28A0092B-C50C-407E-A947-70E740481C1C}">
                    <a14:useLocalDpi xmlns:a14="http://schemas.microsoft.com/office/drawing/2010/main" xmlns=""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xmlns=""/>
                </a:ext>
              </a:extLst>
            </p:spPr>
          </p:pic>
          <p:pic>
            <p:nvPicPr>
              <p:cNvPr id="67" name="Picture 66"/>
              <p:cNvPicPr/>
              <p:nvPr/>
            </p:nvPicPr>
            <p:blipFill rotWithShape="1">
              <a:blip r:embed="rId3" cstate="print">
                <a:extLst>
                  <a:ext uri="{28A0092B-C50C-407E-A947-70E740481C1C}">
                    <a14:useLocalDpi xmlns:a14="http://schemas.microsoft.com/office/drawing/2010/main" xmlns=""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xmlns=""/>
                </a:ext>
              </a:extLst>
            </p:spPr>
          </p:pic>
        </p:grpSp>
        <p:pic>
          <p:nvPicPr>
            <p:cNvPr id="75" name="Picture 74"/>
            <p:cNvPicPr/>
            <p:nvPr/>
          </p:nvPicPr>
          <p:blipFill rotWithShape="1">
            <a:blip r:embed="rId4" cstate="print"/>
            <a:srcRect l="19791" t="36112" r="30382" b="53009"/>
            <a:stretch/>
          </p:blipFill>
          <p:spPr bwMode="auto">
            <a:xfrm>
              <a:off x="2107396" y="1845707"/>
              <a:ext cx="5703104" cy="579438"/>
            </a:xfrm>
            <a:prstGeom prst="rect">
              <a:avLst/>
            </a:prstGeom>
            <a:ln>
              <a:noFill/>
            </a:ln>
            <a:extLst>
              <a:ext uri="{53640926-AAD7-44D8-BBD7-CCE9431645EC}">
                <a14:shadowObscured xmlns:a14="http://schemas.microsoft.com/office/drawing/2010/main" xmlns=""/>
              </a:ext>
            </a:extLst>
          </p:spPr>
        </p:pic>
        <p:pic>
          <p:nvPicPr>
            <p:cNvPr id="79" name="Picture 78"/>
            <p:cNvPicPr/>
            <p:nvPr/>
          </p:nvPicPr>
          <p:blipFill rotWithShape="1">
            <a:blip r:embed="rId5" cstate="print">
              <a:extLst>
                <a:ext uri="{28A0092B-C50C-407E-A947-70E740481C1C}">
                  <a14:useLocalDpi xmlns:a14="http://schemas.microsoft.com/office/drawing/2010/main" xmlns="" val="0"/>
                </a:ext>
              </a:extLst>
            </a:blip>
            <a:srcRect l="27844" t="58878" r="55290" b="32869"/>
            <a:stretch/>
          </p:blipFill>
          <p:spPr bwMode="auto">
            <a:xfrm>
              <a:off x="152400" y="2843530"/>
              <a:ext cx="1752600" cy="509270"/>
            </a:xfrm>
            <a:prstGeom prst="rect">
              <a:avLst/>
            </a:prstGeom>
            <a:noFill/>
            <a:ln>
              <a:noFill/>
            </a:ln>
            <a:effectLst/>
            <a:extLst>
              <a:ext uri="{53640926-AAD7-44D8-BBD7-CCE9431645EC}">
                <a14:shadowObscured xmlns:a14="http://schemas.microsoft.com/office/drawing/2010/main" xmlns=""/>
              </a:ext>
            </a:extLst>
          </p:spPr>
        </p:pic>
        <p:sp>
          <p:nvSpPr>
            <p:cNvPr id="2074" name="Text Box 33"/>
            <p:cNvSpPr txBox="1">
              <a:spLocks noChangeArrowheads="1"/>
            </p:cNvSpPr>
            <p:nvPr/>
          </p:nvSpPr>
          <p:spPr bwMode="auto">
            <a:xfrm>
              <a:off x="108742" y="3429000"/>
              <a:ext cx="1796258" cy="228600"/>
            </a:xfrm>
            <a:prstGeom prst="rect">
              <a:avLst/>
            </a:prstGeom>
            <a:solidFill>
              <a:srgbClr val="D8D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smtClean="0">
                  <a:latin typeface="Tahoma" pitchFamily="34" charset="0"/>
                  <a:cs typeface="Tahoma" pitchFamily="34" charset="0"/>
                </a:rPr>
                <a:t>Path to Fame</a:t>
              </a:r>
              <a:endParaRPr lang="en-US" sz="900" b="1" dirty="0">
                <a:latin typeface="Tahoma" pitchFamily="34" charset="0"/>
                <a:cs typeface="Tahoma" pitchFamily="34" charset="0"/>
              </a:endParaRPr>
            </a:p>
          </p:txBody>
        </p:sp>
      </p:grpSp>
      <p:sp>
        <p:nvSpPr>
          <p:cNvPr id="2070" name="Text Box 28"/>
          <p:cNvSpPr txBox="1">
            <a:spLocks noChangeArrowheads="1"/>
          </p:cNvSpPr>
          <p:nvPr/>
        </p:nvSpPr>
        <p:spPr bwMode="auto">
          <a:xfrm>
            <a:off x="2112963" y="1676400"/>
            <a:ext cx="1676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a:p>
        </p:txBody>
      </p:sp>
      <p:sp>
        <p:nvSpPr>
          <p:cNvPr id="2075" name="Line 32"/>
          <p:cNvSpPr>
            <a:spLocks noChangeShapeType="1"/>
          </p:cNvSpPr>
          <p:nvPr/>
        </p:nvSpPr>
        <p:spPr bwMode="auto">
          <a:xfrm>
            <a:off x="152400" y="3352800"/>
            <a:ext cx="1600200" cy="0"/>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83" name="Rectangle 54"/>
          <p:cNvSpPr>
            <a:spLocks noChangeArrowheads="1"/>
          </p:cNvSpPr>
          <p:nvPr/>
        </p:nvSpPr>
        <p:spPr bwMode="auto">
          <a:xfrm>
            <a:off x="2590800" y="2438400"/>
            <a:ext cx="5867400" cy="540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a:t>
            </a:r>
            <a:r>
              <a:rPr lang="en-US" sz="900" b="1" dirty="0" smtClean="0">
                <a:solidFill>
                  <a:srgbClr val="003399"/>
                </a:solidFill>
              </a:rPr>
              <a:t>Monet </a:t>
            </a:r>
          </a:p>
          <a:p>
            <a:pPr>
              <a:lnSpc>
                <a:spcPct val="90000"/>
              </a:lnSpc>
              <a:spcBef>
                <a:spcPct val="20000"/>
              </a:spcBef>
            </a:pPr>
            <a:r>
              <a:rPr lang="en-US" sz="900" dirty="0" smtClean="0"/>
              <a:t>Using our time in </a:t>
            </a:r>
            <a:r>
              <a:rPr lang="en-US" sz="900" dirty="0" err="1" smtClean="0"/>
              <a:t>Giverny</a:t>
            </a:r>
            <a:r>
              <a:rPr lang="en-US" sz="900" dirty="0" smtClean="0"/>
              <a:t> to paint “series” – these are images depicting the same subject at different times of day, in different kinds of light. Water lilies are my favorite! - </a:t>
            </a:r>
            <a:r>
              <a:rPr lang="en-US" sz="900" dirty="0" smtClean="0">
                <a:solidFill>
                  <a:schemeClr val="bg2">
                    <a:lumMod val="50000"/>
                  </a:schemeClr>
                </a:solidFill>
              </a:rPr>
              <a:t>with </a:t>
            </a:r>
            <a:r>
              <a:rPr lang="en-US" sz="900" dirty="0" smtClean="0">
                <a:solidFill>
                  <a:srgbClr val="003399"/>
                </a:solidFill>
              </a:rPr>
              <a:t>Eugene </a:t>
            </a:r>
            <a:r>
              <a:rPr lang="en-US" sz="900" dirty="0" err="1" smtClean="0">
                <a:solidFill>
                  <a:srgbClr val="003399"/>
                </a:solidFill>
              </a:rPr>
              <a:t>Boudin</a:t>
            </a:r>
            <a:r>
              <a:rPr lang="en-US" sz="900" dirty="0" smtClean="0">
                <a:solidFill>
                  <a:srgbClr val="003399"/>
                </a:solidFill>
              </a:rPr>
              <a:t> </a:t>
            </a:r>
            <a:r>
              <a:rPr lang="en-US" sz="900" dirty="0" smtClean="0"/>
              <a:t>(Anderson, 75).</a:t>
            </a:r>
            <a:endParaRPr lang="en-US" sz="900" dirty="0" smtClean="0">
              <a:solidFill>
                <a:srgbClr val="3333FF"/>
              </a:solidFill>
            </a:endParaRPr>
          </a:p>
          <a:p>
            <a:pPr>
              <a:lnSpc>
                <a:spcPct val="90000"/>
              </a:lnSpc>
              <a:spcBef>
                <a:spcPct val="20000"/>
              </a:spcBef>
            </a:pPr>
            <a:endParaRPr lang="en-US" sz="900" dirty="0"/>
          </a:p>
        </p:txBody>
      </p:sp>
      <p:sp>
        <p:nvSpPr>
          <p:cNvPr id="2084" name="Text Box 60"/>
          <p:cNvSpPr txBox="1">
            <a:spLocks noChangeArrowheads="1"/>
          </p:cNvSpPr>
          <p:nvPr/>
        </p:nvSpPr>
        <p:spPr bwMode="auto">
          <a:xfrm>
            <a:off x="2743200" y="5486400"/>
            <a:ext cx="464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086" name="Rectangle 67"/>
          <p:cNvSpPr>
            <a:spLocks noChangeArrowheads="1"/>
          </p:cNvSpPr>
          <p:nvPr/>
        </p:nvSpPr>
        <p:spPr bwMode="auto">
          <a:xfrm>
            <a:off x="2590800" y="3132137"/>
            <a:ext cx="58674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Eugene </a:t>
            </a:r>
            <a:r>
              <a:rPr lang="en-US" sz="900" b="1" dirty="0" err="1" smtClean="0">
                <a:solidFill>
                  <a:srgbClr val="003399"/>
                </a:solidFill>
              </a:rPr>
              <a:t>Boudin</a:t>
            </a:r>
            <a:r>
              <a:rPr lang="en-US" sz="900" b="1" dirty="0" smtClean="0">
                <a:solidFill>
                  <a:srgbClr val="003399"/>
                </a:solidFill>
              </a:rPr>
              <a:t> </a:t>
            </a:r>
          </a:p>
          <a:p>
            <a:pPr>
              <a:lnSpc>
                <a:spcPct val="90000"/>
              </a:lnSpc>
              <a:spcBef>
                <a:spcPct val="20000"/>
              </a:spcBef>
            </a:pPr>
            <a:r>
              <a:rPr lang="en-US" sz="900" dirty="0" smtClean="0"/>
              <a:t>Now that you’re living in </a:t>
            </a:r>
            <a:r>
              <a:rPr lang="en-US" sz="900" dirty="0" err="1" smtClean="0"/>
              <a:t>Giverny</a:t>
            </a:r>
            <a:r>
              <a:rPr lang="en-US" sz="900" dirty="0" smtClean="0"/>
              <a:t>, and you’re finally rich enough to purchase a house, land, and orchards, what are you painting?</a:t>
            </a:r>
            <a:endParaRPr lang="en-US" sz="900" dirty="0"/>
          </a:p>
        </p:txBody>
      </p:sp>
      <p:sp>
        <p:nvSpPr>
          <p:cNvPr id="2087" name="Rectangle 70"/>
          <p:cNvSpPr>
            <a:spLocks noChangeArrowheads="1"/>
          </p:cNvSpPr>
          <p:nvPr/>
        </p:nvSpPr>
        <p:spPr bwMode="auto">
          <a:xfrm>
            <a:off x="2590800" y="3834606"/>
            <a:ext cx="5867400" cy="508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Monet </a:t>
            </a:r>
            <a:endParaRPr lang="en-US" sz="900" b="1" dirty="0" smtClean="0">
              <a:solidFill>
                <a:srgbClr val="003399"/>
              </a:solidFill>
            </a:endParaRPr>
          </a:p>
          <a:p>
            <a:pPr>
              <a:lnSpc>
                <a:spcPct val="90000"/>
              </a:lnSpc>
              <a:spcBef>
                <a:spcPct val="20000"/>
              </a:spcBef>
            </a:pPr>
            <a:r>
              <a:rPr lang="en-US" sz="900" dirty="0" smtClean="0"/>
              <a:t>Working </a:t>
            </a:r>
            <a:r>
              <a:rPr lang="en-US" sz="900" dirty="0"/>
              <a:t>on a new painting: Impression, </a:t>
            </a:r>
            <a:r>
              <a:rPr lang="en-US" sz="900" dirty="0" smtClean="0"/>
              <a:t>Sunrise – it’s a scene of </a:t>
            </a:r>
            <a:r>
              <a:rPr lang="en-US" sz="900" dirty="0"/>
              <a:t>the harbor at sunrise. I’m feeling great about it and think it might be a real </a:t>
            </a:r>
            <a:r>
              <a:rPr lang="en-US" sz="900" dirty="0" smtClean="0"/>
              <a:t>winner! </a:t>
            </a:r>
            <a:r>
              <a:rPr lang="en-US" sz="900" dirty="0" smtClean="0">
                <a:solidFill>
                  <a:schemeClr val="bg2">
                    <a:lumMod val="50000"/>
                  </a:schemeClr>
                </a:solidFill>
              </a:rPr>
              <a:t>– with </a:t>
            </a:r>
            <a:r>
              <a:rPr lang="en-US" sz="900" dirty="0" smtClean="0">
                <a:solidFill>
                  <a:srgbClr val="003399"/>
                </a:solidFill>
              </a:rPr>
              <a:t>Frederic </a:t>
            </a:r>
            <a:r>
              <a:rPr lang="en-US" sz="900" dirty="0" err="1" smtClean="0">
                <a:solidFill>
                  <a:srgbClr val="003399"/>
                </a:solidFill>
              </a:rPr>
              <a:t>Bazille</a:t>
            </a:r>
            <a:r>
              <a:rPr lang="en-US" sz="900" dirty="0" smtClean="0">
                <a:solidFill>
                  <a:srgbClr val="003399"/>
                </a:solidFill>
              </a:rPr>
              <a:t> </a:t>
            </a:r>
            <a:r>
              <a:rPr lang="en-US" sz="900" dirty="0"/>
              <a:t>(Gascoigne, </a:t>
            </a:r>
            <a:r>
              <a:rPr lang="en-US" sz="900" dirty="0" smtClean="0"/>
              <a:t>4).</a:t>
            </a:r>
            <a:endParaRPr lang="en-US" sz="900" dirty="0" smtClean="0">
              <a:solidFill>
                <a:srgbClr val="3333FF"/>
              </a:solidFill>
            </a:endParaRPr>
          </a:p>
          <a:p>
            <a:pPr>
              <a:lnSpc>
                <a:spcPct val="90000"/>
              </a:lnSpc>
              <a:spcBef>
                <a:spcPct val="20000"/>
              </a:spcBef>
            </a:pPr>
            <a:endParaRPr lang="en-US" sz="900" dirty="0"/>
          </a:p>
        </p:txBody>
      </p:sp>
      <p:sp>
        <p:nvSpPr>
          <p:cNvPr id="2088" name="Rectangle 73"/>
          <p:cNvSpPr>
            <a:spLocks noChangeArrowheads="1"/>
          </p:cNvSpPr>
          <p:nvPr/>
        </p:nvSpPr>
        <p:spPr bwMode="auto">
          <a:xfrm>
            <a:off x="2590800" y="4495800"/>
            <a:ext cx="5715000" cy="487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Frederic </a:t>
            </a:r>
            <a:r>
              <a:rPr lang="en-US" sz="900" b="1" dirty="0" err="1" smtClean="0">
                <a:solidFill>
                  <a:srgbClr val="003399"/>
                </a:solidFill>
              </a:rPr>
              <a:t>Bazille</a:t>
            </a:r>
            <a:r>
              <a:rPr lang="en-US" sz="900" b="1" dirty="0" smtClean="0">
                <a:solidFill>
                  <a:srgbClr val="003399"/>
                </a:solidFill>
              </a:rPr>
              <a:t> </a:t>
            </a:r>
          </a:p>
          <a:p>
            <a:pPr>
              <a:lnSpc>
                <a:spcPct val="90000"/>
              </a:lnSpc>
              <a:spcBef>
                <a:spcPct val="20000"/>
              </a:spcBef>
            </a:pPr>
            <a:r>
              <a:rPr lang="en-US" sz="1000" dirty="0" smtClean="0"/>
              <a:t>What are you painting now? Up to anything new?</a:t>
            </a:r>
            <a:endParaRPr lang="en-US" sz="1000" dirty="0"/>
          </a:p>
        </p:txBody>
      </p:sp>
      <p:sp>
        <p:nvSpPr>
          <p:cNvPr id="2089" name="Rectangle 75"/>
          <p:cNvSpPr>
            <a:spLocks noChangeArrowheads="1"/>
          </p:cNvSpPr>
          <p:nvPr/>
        </p:nvSpPr>
        <p:spPr bwMode="auto">
          <a:xfrm>
            <a:off x="2590800" y="5181600"/>
            <a:ext cx="60579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a:t>
            </a:r>
            <a:r>
              <a:rPr lang="en-US" sz="900" b="1" dirty="0" smtClean="0">
                <a:solidFill>
                  <a:srgbClr val="003399"/>
                </a:solidFill>
              </a:rPr>
              <a:t>Monet </a:t>
            </a:r>
          </a:p>
          <a:p>
            <a:pPr>
              <a:lnSpc>
                <a:spcPct val="90000"/>
              </a:lnSpc>
              <a:spcBef>
                <a:spcPct val="20000"/>
              </a:spcBef>
            </a:pPr>
            <a:r>
              <a:rPr lang="en-US" sz="900" dirty="0" smtClean="0"/>
              <a:t>The new technique is working really well – using short brush strokes to capture the light looks great on canvas. They’re calling our style Impressionism  </a:t>
            </a:r>
            <a:r>
              <a:rPr lang="en-US" sz="900" dirty="0" smtClean="0">
                <a:solidFill>
                  <a:schemeClr val="bg2">
                    <a:lumMod val="50000"/>
                  </a:schemeClr>
                </a:solidFill>
              </a:rPr>
              <a:t>– with </a:t>
            </a:r>
            <a:r>
              <a:rPr lang="en-US" sz="900" dirty="0" err="1" smtClean="0">
                <a:solidFill>
                  <a:srgbClr val="003399"/>
                </a:solidFill>
              </a:rPr>
              <a:t>Pieree-Auguste</a:t>
            </a:r>
            <a:r>
              <a:rPr lang="en-US" sz="900" dirty="0" smtClean="0">
                <a:solidFill>
                  <a:srgbClr val="003399"/>
                </a:solidFill>
              </a:rPr>
              <a:t> Renoir </a:t>
            </a:r>
            <a:r>
              <a:rPr lang="en-US" sz="900" dirty="0" smtClean="0"/>
              <a:t>(Johnson, 2).</a:t>
            </a:r>
            <a:endParaRPr lang="en-US" sz="900" dirty="0" smtClean="0">
              <a:solidFill>
                <a:srgbClr val="3333FF"/>
              </a:solidFill>
            </a:endParaRPr>
          </a:p>
          <a:p>
            <a:pPr>
              <a:lnSpc>
                <a:spcPct val="90000"/>
              </a:lnSpc>
              <a:spcBef>
                <a:spcPct val="20000"/>
              </a:spcBef>
            </a:pPr>
            <a:endParaRPr lang="en-US" sz="900" dirty="0"/>
          </a:p>
        </p:txBody>
      </p:sp>
      <p:sp>
        <p:nvSpPr>
          <p:cNvPr id="2090" name="Rectangle 77"/>
          <p:cNvSpPr>
            <a:spLocks noChangeArrowheads="1"/>
          </p:cNvSpPr>
          <p:nvPr/>
        </p:nvSpPr>
        <p:spPr bwMode="auto">
          <a:xfrm>
            <a:off x="2590800" y="5867399"/>
            <a:ext cx="58674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Pierre-</a:t>
            </a:r>
            <a:r>
              <a:rPr lang="en-US" sz="900" b="1" dirty="0" err="1" smtClean="0">
                <a:solidFill>
                  <a:srgbClr val="003399"/>
                </a:solidFill>
              </a:rPr>
              <a:t>Auguste</a:t>
            </a:r>
            <a:r>
              <a:rPr lang="en-US" sz="900" b="1" dirty="0" smtClean="0">
                <a:solidFill>
                  <a:srgbClr val="003399"/>
                </a:solidFill>
              </a:rPr>
              <a:t> Renoir </a:t>
            </a:r>
          </a:p>
          <a:p>
            <a:pPr>
              <a:lnSpc>
                <a:spcPct val="90000"/>
              </a:lnSpc>
              <a:spcBef>
                <a:spcPct val="20000"/>
              </a:spcBef>
            </a:pPr>
            <a:r>
              <a:rPr lang="en-US" sz="900" dirty="0" smtClean="0"/>
              <a:t>Loved working with you!  How’s that new technique we developed working out?</a:t>
            </a:r>
            <a:endParaRPr lang="en-US" sz="900" dirty="0"/>
          </a:p>
        </p:txBody>
      </p:sp>
      <p:pic>
        <p:nvPicPr>
          <p:cNvPr id="2091" name="Picture 58"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 y="457200"/>
            <a:ext cx="134302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3" name="Picture 62" descr="Boudin">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2238" y="5001920"/>
            <a:ext cx="42068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6" name="Picture 68" descr="200px-PARenoir">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02393" y="5638800"/>
            <a:ext cx="440532"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7" name="Picture 70" descr="200px-Fr%C3%A9d%C3%A9ric_Bazille_004">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l="36000" t="2606" r="32001" b="63518"/>
          <a:stretch>
            <a:fillRect/>
          </a:stretch>
        </p:blipFill>
        <p:spPr bwMode="auto">
          <a:xfrm>
            <a:off x="108741" y="6248400"/>
            <a:ext cx="434183"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9" name="Picture 73"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33600" y="2438400"/>
            <a:ext cx="4000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1" name="Picture 75"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33600" y="3810000"/>
            <a:ext cx="4000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2" name="Picture 76" descr="200px-PARenoir">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107396" y="5895975"/>
            <a:ext cx="404813"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3" name="Picture 77"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33600" y="5181600"/>
            <a:ext cx="4000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Picture 70" descr="200px-Fr%C3%A9d%C3%A9ric_Bazille_004">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l="36000" t="2606" r="32001" b="63518"/>
          <a:stretch>
            <a:fillRect/>
          </a:stretch>
        </p:blipFill>
        <p:spPr bwMode="auto">
          <a:xfrm>
            <a:off x="2124075" y="4495800"/>
            <a:ext cx="402336" cy="563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 name="Picture 62" descr="Boudin">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112963" y="3107531"/>
            <a:ext cx="42068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70"/>
          <p:cNvSpPr>
            <a:spLocks noChangeArrowheads="1"/>
          </p:cNvSpPr>
          <p:nvPr/>
        </p:nvSpPr>
        <p:spPr bwMode="auto">
          <a:xfrm>
            <a:off x="108742" y="3647427"/>
            <a:ext cx="1868487" cy="1130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900" dirty="0" smtClean="0"/>
              <a:t>I always knew I wanted to be an artist. I attended the Le </a:t>
            </a:r>
            <a:r>
              <a:rPr lang="en-US" sz="900" dirty="0" err="1" smtClean="0"/>
              <a:t>Harve</a:t>
            </a:r>
            <a:r>
              <a:rPr lang="en-US" sz="900" dirty="0" smtClean="0"/>
              <a:t> secondary school of the arts, and made money selling charcoal sketches to locals. I also had drawing lessons from Jacques-Francois </a:t>
            </a:r>
            <a:r>
              <a:rPr lang="en-US" sz="900" dirty="0" err="1" smtClean="0"/>
              <a:t>Ochard</a:t>
            </a:r>
            <a:r>
              <a:rPr lang="en-US" sz="900" dirty="0" smtClean="0"/>
              <a:t>, and Eugene </a:t>
            </a:r>
            <a:r>
              <a:rPr lang="en-US" sz="900" dirty="0" err="1" smtClean="0"/>
              <a:t>Boudin</a:t>
            </a:r>
            <a:r>
              <a:rPr lang="en-US" sz="900" dirty="0"/>
              <a:t> </a:t>
            </a:r>
            <a:r>
              <a:rPr lang="en-US" sz="900" dirty="0" smtClean="0"/>
              <a:t>(Rita, par. 7).</a:t>
            </a:r>
            <a:endParaRPr lang="en-US" sz="900" dirty="0" smtClean="0">
              <a:solidFill>
                <a:srgbClr val="3333FF"/>
              </a:solidFill>
            </a:endParaRPr>
          </a:p>
          <a:p>
            <a:pPr>
              <a:lnSpc>
                <a:spcPct val="90000"/>
              </a:lnSpc>
              <a:spcBef>
                <a:spcPct val="20000"/>
              </a:spcBef>
            </a:pPr>
            <a:endParaRPr lang="en-US" sz="900" dirty="0"/>
          </a:p>
        </p:txBody>
      </p:sp>
      <p:sp>
        <p:nvSpPr>
          <p:cNvPr id="63" name="Rectangle 54"/>
          <p:cNvSpPr>
            <a:spLocks noChangeArrowheads="1"/>
          </p:cNvSpPr>
          <p:nvPr/>
        </p:nvSpPr>
        <p:spPr bwMode="auto">
          <a:xfrm>
            <a:off x="2057400" y="851854"/>
            <a:ext cx="6591300" cy="531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900" dirty="0" smtClean="0"/>
              <a:t>Studied Art at </a:t>
            </a:r>
            <a:r>
              <a:rPr lang="en-US" sz="900" dirty="0" smtClean="0">
                <a:solidFill>
                  <a:srgbClr val="003399"/>
                </a:solidFill>
              </a:rPr>
              <a:t>Le </a:t>
            </a:r>
            <a:r>
              <a:rPr lang="en-US" sz="900" dirty="0" err="1" smtClean="0">
                <a:solidFill>
                  <a:srgbClr val="003399"/>
                </a:solidFill>
              </a:rPr>
              <a:t>Harve</a:t>
            </a:r>
            <a:r>
              <a:rPr lang="en-US" sz="900" dirty="0" smtClean="0">
                <a:solidFill>
                  <a:srgbClr val="003399"/>
                </a:solidFill>
              </a:rPr>
              <a:t> Secondary School of the arts </a:t>
            </a:r>
            <a:r>
              <a:rPr lang="en-US" sz="900" dirty="0" smtClean="0"/>
              <a:t>* Lives in </a:t>
            </a:r>
            <a:r>
              <a:rPr lang="en-US" sz="900" dirty="0" err="1" smtClean="0">
                <a:solidFill>
                  <a:srgbClr val="003399"/>
                </a:solidFill>
              </a:rPr>
              <a:t>Giverny</a:t>
            </a:r>
            <a:r>
              <a:rPr lang="en-US" sz="900" dirty="0" smtClean="0">
                <a:solidFill>
                  <a:srgbClr val="003399"/>
                </a:solidFill>
              </a:rPr>
              <a:t>, France </a:t>
            </a:r>
            <a:r>
              <a:rPr lang="en-US" sz="900" dirty="0" smtClean="0"/>
              <a:t>* Married * Born on November 14, 1840 </a:t>
            </a:r>
            <a:endParaRPr lang="en-US" sz="900" dirty="0"/>
          </a:p>
        </p:txBody>
      </p:sp>
      <p:sp>
        <p:nvSpPr>
          <p:cNvPr id="2" name="Subtitle 1"/>
          <p:cNvSpPr>
            <a:spLocks noGrp="1"/>
          </p:cNvSpPr>
          <p:nvPr>
            <p:ph type="subTitle" idx="1"/>
          </p:nvPr>
        </p:nvSpPr>
        <p:spPr>
          <a:xfrm>
            <a:off x="1905000" y="381000"/>
            <a:ext cx="6858000" cy="470854"/>
          </a:xfrm>
        </p:spPr>
        <p:txBody>
          <a:bodyPr/>
          <a:lstStyle/>
          <a:p>
            <a:pPr algn="l"/>
            <a:r>
              <a:rPr lang="en-US" sz="2400" b="1" dirty="0" smtClean="0">
                <a:latin typeface="Tahoma" pitchFamily="34" charset="0"/>
                <a:cs typeface="Tahoma" pitchFamily="34" charset="0"/>
              </a:rPr>
              <a:t>Claude Monet</a:t>
            </a:r>
            <a:endParaRPr lang="en-US" sz="2400" b="1" dirty="0">
              <a:latin typeface="Tahoma" pitchFamily="34" charset="0"/>
              <a:cs typeface="Tahoma" pitchFamily="34" charset="0"/>
            </a:endParaRPr>
          </a:p>
        </p:txBody>
      </p:sp>
      <p:pic>
        <p:nvPicPr>
          <p:cNvPr id="69" name="Picture 58" descr="File:Claude Monet 1899 Nadar crop.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50" name="Picture 49">
            <a:hlinkClick r:id="rId14" action="ppaction://hlinksldjump"/>
          </p:cNvPr>
          <p:cNvPicPr/>
          <p:nvPr/>
        </p:nvPicPr>
        <p:blipFill rotWithShape="1">
          <a:blip r:embed="rId5" cstate="print">
            <a:extLst>
              <a:ext uri="{28A0092B-C50C-407E-A947-70E740481C1C}">
                <a14:useLocalDpi xmlns:a14="http://schemas.microsoft.com/office/drawing/2010/main" xmlns="" val="0"/>
              </a:ext>
            </a:extLst>
          </a:blip>
          <a:srcRect l="27844" t="55911" r="55290" b="41310"/>
          <a:stretch/>
        </p:blipFill>
        <p:spPr bwMode="auto">
          <a:xfrm>
            <a:off x="152400" y="2667000"/>
            <a:ext cx="1752600" cy="171450"/>
          </a:xfrm>
          <a:prstGeom prst="rect">
            <a:avLst/>
          </a:prstGeom>
          <a:noFill/>
          <a:ln>
            <a:noFill/>
          </a:ln>
          <a:effectLst/>
          <a:extLst>
            <a:ext uri="{53640926-AAD7-44D8-BBD7-CCE9431645EC}">
              <a14:shadowObscured xmlns:a14="http://schemas.microsoft.com/office/drawing/2010/main" xmlns=""/>
            </a:ext>
          </a:extLst>
        </p:spPr>
      </p:pic>
      <p:sp>
        <p:nvSpPr>
          <p:cNvPr id="52" name="Text Box 39"/>
          <p:cNvSpPr txBox="1">
            <a:spLocks noChangeArrowheads="1"/>
          </p:cNvSpPr>
          <p:nvPr/>
        </p:nvSpPr>
        <p:spPr bwMode="auto">
          <a:xfrm>
            <a:off x="533400" y="5044443"/>
            <a:ext cx="108505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Eugene </a:t>
            </a:r>
            <a:r>
              <a:rPr lang="en-US" sz="800" b="1" dirty="0" err="1"/>
              <a:t>Boudin</a:t>
            </a:r>
            <a:endParaRPr lang="en-US" sz="800" b="1" dirty="0"/>
          </a:p>
        </p:txBody>
      </p:sp>
      <p:sp>
        <p:nvSpPr>
          <p:cNvPr id="53" name="Text Box 50"/>
          <p:cNvSpPr txBox="1">
            <a:spLocks noChangeArrowheads="1"/>
          </p:cNvSpPr>
          <p:nvPr/>
        </p:nvSpPr>
        <p:spPr bwMode="auto">
          <a:xfrm>
            <a:off x="533400" y="5641181"/>
            <a:ext cx="139331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Pierre-</a:t>
            </a:r>
            <a:r>
              <a:rPr lang="en-US" sz="800" b="1" dirty="0" err="1" smtClean="0"/>
              <a:t>Auguste</a:t>
            </a:r>
            <a:r>
              <a:rPr lang="en-US" sz="800" b="1" dirty="0" smtClean="0"/>
              <a:t> Renoir</a:t>
            </a:r>
            <a:endParaRPr lang="en-US" sz="800" b="1" dirty="0"/>
          </a:p>
        </p:txBody>
      </p:sp>
      <p:sp>
        <p:nvSpPr>
          <p:cNvPr id="54" name="Text Box 53"/>
          <p:cNvSpPr txBox="1">
            <a:spLocks noChangeArrowheads="1"/>
          </p:cNvSpPr>
          <p:nvPr/>
        </p:nvSpPr>
        <p:spPr bwMode="auto">
          <a:xfrm>
            <a:off x="533400" y="6253921"/>
            <a:ext cx="142398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Frederic  </a:t>
            </a:r>
            <a:r>
              <a:rPr lang="en-US" sz="800" b="1" dirty="0" err="1" smtClean="0"/>
              <a:t>Bazille</a:t>
            </a:r>
            <a:endParaRPr lang="en-US" sz="800" b="1" dirty="0"/>
          </a:p>
        </p:txBody>
      </p:sp>
      <p:pic>
        <p:nvPicPr>
          <p:cNvPr id="55" name="Picture 4"/>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154142" y="1109016"/>
            <a:ext cx="952822" cy="678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6" name="Picture 5"/>
          <p:cNvPicPr>
            <a:picLocks noChangeAspect="1" noChangeArrowheads="1"/>
          </p:cNvPicPr>
          <p:nvPr/>
        </p:nvPicPr>
        <p:blipFill rotWithShape="1">
          <a:blip r:embed="rId16" cstate="print">
            <a:extLst>
              <a:ext uri="{28A0092B-C50C-407E-A947-70E740481C1C}">
                <a14:useLocalDpi xmlns:a14="http://schemas.microsoft.com/office/drawing/2010/main" xmlns="" val="0"/>
              </a:ext>
            </a:extLst>
          </a:blip>
          <a:srcRect r="4695" b="55408"/>
          <a:stretch/>
        </p:blipFill>
        <p:spPr bwMode="auto">
          <a:xfrm>
            <a:off x="3144742" y="1090575"/>
            <a:ext cx="1063783" cy="696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 name="Picture 6"/>
          <p:cNvPicPr>
            <a:picLocks noChangeAspect="1" noChangeArrowheads="1"/>
          </p:cNvPicPr>
          <p:nvPr/>
        </p:nvPicPr>
        <p:blipFill rotWithShape="1">
          <a:blip r:embed="rId17" cstate="print">
            <a:extLst>
              <a:ext uri="{28A0092B-C50C-407E-A947-70E740481C1C}">
                <a14:useLocalDpi xmlns:a14="http://schemas.microsoft.com/office/drawing/2010/main" xmlns="" val="0"/>
              </a:ext>
            </a:extLst>
          </a:blip>
          <a:srcRect t="8975" b="37655"/>
          <a:stretch/>
        </p:blipFill>
        <p:spPr bwMode="auto">
          <a:xfrm>
            <a:off x="4282980" y="1066800"/>
            <a:ext cx="1071562" cy="725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 name="Picture 7"/>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t="16597" r="1967" b="37939"/>
          <a:stretch/>
        </p:blipFill>
        <p:spPr bwMode="auto">
          <a:xfrm>
            <a:off x="5430742" y="1071525"/>
            <a:ext cx="1002060" cy="728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 name="Picture 8"/>
          <p:cNvPicPr>
            <a:picLocks noChangeAspect="1" noChangeArrowheads="1"/>
          </p:cNvPicPr>
          <p:nvPr/>
        </p:nvPicPr>
        <p:blipFill rotWithShape="1">
          <a:blip r:embed="rId19" cstate="print">
            <a:extLst>
              <a:ext uri="{28A0092B-C50C-407E-A947-70E740481C1C}">
                <a14:useLocalDpi xmlns:a14="http://schemas.microsoft.com/office/drawing/2010/main" xmlns="" val="0"/>
              </a:ext>
            </a:extLst>
          </a:blip>
          <a:srcRect t="13784" b="28599"/>
          <a:stretch/>
        </p:blipFill>
        <p:spPr bwMode="auto">
          <a:xfrm>
            <a:off x="6497542" y="1071526"/>
            <a:ext cx="969562" cy="71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a:hlinkClick r:id="rId20" action="ppaction://hlinksldjump"/>
          </p:cNvPr>
          <p:cNvPicPr/>
          <p:nvPr/>
        </p:nvPicPr>
        <p:blipFill rotWithShape="1">
          <a:blip r:embed="rId5" cstate="print">
            <a:extLst>
              <a:ext uri="{28A0092B-C50C-407E-A947-70E740481C1C}">
                <a14:useLocalDpi xmlns:a14="http://schemas.microsoft.com/office/drawing/2010/main" xmlns="" val="0"/>
              </a:ext>
            </a:extLst>
          </a:blip>
          <a:srcRect l="27844" t="49389" r="55290" b="46752"/>
          <a:stretch/>
        </p:blipFill>
        <p:spPr bwMode="auto">
          <a:xfrm>
            <a:off x="122238" y="2209800"/>
            <a:ext cx="1775369" cy="276225"/>
          </a:xfrm>
          <a:prstGeom prst="rect">
            <a:avLst/>
          </a:prstGeom>
          <a:noFill/>
          <a:ln>
            <a:noFill/>
          </a:ln>
          <a:effectLst/>
          <a:extLst>
            <a:ext uri="{53640926-AAD7-44D8-BBD7-CCE9431645EC}">
              <a14:shadowObscured xmlns:a14="http://schemas.microsoft.com/office/drawing/2010/main" xmlns=""/>
            </a:ext>
          </a:extLst>
        </p:spPr>
      </p:pic>
      <p:pic>
        <p:nvPicPr>
          <p:cNvPr id="47" name="Picture 46">
            <a:hlinkClick r:id="rId21" action="ppaction://hlinksldjump"/>
          </p:cNvPr>
          <p:cNvPicPr/>
          <p:nvPr/>
        </p:nvPicPr>
        <p:blipFill rotWithShape="1">
          <a:blip r:embed="rId5" cstate="print">
            <a:extLst>
              <a:ext uri="{28A0092B-C50C-407E-A947-70E740481C1C}">
                <a14:useLocalDpi xmlns:a14="http://schemas.microsoft.com/office/drawing/2010/main" xmlns="" val="0"/>
              </a:ext>
            </a:extLst>
          </a:blip>
          <a:srcRect l="27844" t="53313" r="55290" b="43754"/>
          <a:stretch/>
        </p:blipFill>
        <p:spPr bwMode="auto">
          <a:xfrm>
            <a:off x="152400" y="2486025"/>
            <a:ext cx="1752600" cy="180975"/>
          </a:xfrm>
          <a:prstGeom prst="rect">
            <a:avLst/>
          </a:prstGeom>
          <a:noFill/>
          <a:ln>
            <a:noFill/>
          </a:ln>
          <a:effectLst/>
          <a:extLst>
            <a:ext uri="{53640926-AAD7-44D8-BBD7-CCE9431645EC}">
              <a14:shadowObscured xmlns:a14="http://schemas.microsoft.com/office/drawing/2010/main" xmlns=""/>
            </a:ext>
          </a:extLst>
        </p:spPr>
      </p:pic>
      <p:pic>
        <p:nvPicPr>
          <p:cNvPr id="64" name="Picture 2" descr="http://4.bp.blogspot.com/_UCu2CWzR2XU/S4G2dugSjPI/AAAAAAAAALM/O3XVMEJYd0c/s320/great+copy+of+Claude+picture+when+young.jpg"/>
          <p:cNvPicPr>
            <a:picLocks noChangeAspect="1" noChangeArrowheads="1"/>
          </p:cNvPicPr>
          <p:nvPr/>
        </p:nvPicPr>
        <p:blipFill rotWithShape="1">
          <a:blip r:embed="rId22" cstate="print">
            <a:extLst>
              <a:ext uri="{28A0092B-C50C-407E-A947-70E740481C1C}">
                <a14:useLocalDpi xmlns:a14="http://schemas.microsoft.com/office/drawing/2010/main" xmlns="" val="0"/>
              </a:ext>
            </a:extLst>
          </a:blip>
          <a:srcRect r="13813" b="58535"/>
          <a:stretch/>
        </p:blipFill>
        <p:spPr bwMode="auto">
          <a:xfrm>
            <a:off x="7522119" y="1084739"/>
            <a:ext cx="936081" cy="7084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911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Text Box 28"/>
          <p:cNvSpPr txBox="1">
            <a:spLocks noChangeArrowheads="1"/>
          </p:cNvSpPr>
          <p:nvPr/>
        </p:nvSpPr>
        <p:spPr bwMode="auto">
          <a:xfrm>
            <a:off x="2133600" y="1600200"/>
            <a:ext cx="1676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a:p>
        </p:txBody>
      </p:sp>
      <p:sp>
        <p:nvSpPr>
          <p:cNvPr id="2071" name="Text Box 29"/>
          <p:cNvSpPr txBox="1">
            <a:spLocks noChangeArrowheads="1"/>
          </p:cNvSpPr>
          <p:nvPr/>
        </p:nvSpPr>
        <p:spPr bwMode="auto">
          <a:xfrm>
            <a:off x="2133600" y="1905000"/>
            <a:ext cx="495300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200"/>
          </a:p>
        </p:txBody>
      </p:sp>
      <p:sp>
        <p:nvSpPr>
          <p:cNvPr id="2078" name="Text Box 39"/>
          <p:cNvSpPr txBox="1">
            <a:spLocks noChangeArrowheads="1"/>
          </p:cNvSpPr>
          <p:nvPr/>
        </p:nvSpPr>
        <p:spPr bwMode="auto">
          <a:xfrm>
            <a:off x="819943" y="3776323"/>
            <a:ext cx="108505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Eugene </a:t>
            </a:r>
            <a:r>
              <a:rPr lang="en-US" sz="800" b="1" dirty="0" err="1"/>
              <a:t>Boudin</a:t>
            </a:r>
            <a:endParaRPr lang="en-US" sz="800" b="1" dirty="0"/>
          </a:p>
        </p:txBody>
      </p:sp>
      <p:sp>
        <p:nvSpPr>
          <p:cNvPr id="2081" name="Text Box 50"/>
          <p:cNvSpPr txBox="1">
            <a:spLocks noChangeArrowheads="1"/>
          </p:cNvSpPr>
          <p:nvPr/>
        </p:nvSpPr>
        <p:spPr bwMode="auto">
          <a:xfrm>
            <a:off x="781843" y="4564140"/>
            <a:ext cx="139331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Pierre-</a:t>
            </a:r>
            <a:r>
              <a:rPr lang="en-US" sz="800" b="1" dirty="0" err="1" smtClean="0"/>
              <a:t>Auguste</a:t>
            </a:r>
            <a:r>
              <a:rPr lang="en-US" sz="800" b="1" dirty="0" smtClean="0"/>
              <a:t> Renoir</a:t>
            </a:r>
            <a:endParaRPr lang="en-US" sz="800" b="1" dirty="0"/>
          </a:p>
        </p:txBody>
      </p:sp>
      <p:sp>
        <p:nvSpPr>
          <p:cNvPr id="2082" name="Text Box 53"/>
          <p:cNvSpPr txBox="1">
            <a:spLocks noChangeArrowheads="1"/>
          </p:cNvSpPr>
          <p:nvPr/>
        </p:nvSpPr>
        <p:spPr bwMode="auto">
          <a:xfrm>
            <a:off x="810418" y="5358571"/>
            <a:ext cx="142398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Frederic  </a:t>
            </a:r>
            <a:r>
              <a:rPr lang="en-US" sz="800" b="1" dirty="0" err="1" smtClean="0"/>
              <a:t>Bazille</a:t>
            </a:r>
            <a:endParaRPr lang="en-US" sz="800" b="1" dirty="0"/>
          </a:p>
        </p:txBody>
      </p:sp>
      <p:pic>
        <p:nvPicPr>
          <p:cNvPr id="2091" name="Picture 58" descr="File:Claude Monet 1899 Nadar crop.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417513"/>
            <a:ext cx="134302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3" name="Picture 62" descr="Boudin">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3754215"/>
            <a:ext cx="533399" cy="764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6" name="Picture 68" descr="200px-PARenoir">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41302" y="4564140"/>
            <a:ext cx="537282" cy="707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7" name="Picture 70" descr="200px-Fr%C3%A9d%C3%A9ric_Bazille_004">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l="36000" t="2606" r="32001" b="63518"/>
          <a:stretch>
            <a:fillRect/>
          </a:stretch>
        </p:blipFill>
        <p:spPr bwMode="auto">
          <a:xfrm>
            <a:off x="225008" y="5336379"/>
            <a:ext cx="553576" cy="775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 name="Rectangle 54"/>
          <p:cNvSpPr>
            <a:spLocks noChangeArrowheads="1"/>
          </p:cNvSpPr>
          <p:nvPr/>
        </p:nvSpPr>
        <p:spPr bwMode="auto">
          <a:xfrm>
            <a:off x="2095500" y="916464"/>
            <a:ext cx="6591300" cy="531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900" dirty="0" smtClean="0">
                <a:solidFill>
                  <a:schemeClr val="bg2">
                    <a:lumMod val="75000"/>
                  </a:schemeClr>
                </a:solidFill>
              </a:rPr>
              <a:t>Studied Art at </a:t>
            </a:r>
            <a:r>
              <a:rPr lang="en-US" sz="900" dirty="0" smtClean="0">
                <a:solidFill>
                  <a:srgbClr val="003399"/>
                </a:solidFill>
              </a:rPr>
              <a:t>Le </a:t>
            </a:r>
            <a:r>
              <a:rPr lang="en-US" sz="900" dirty="0" err="1" smtClean="0">
                <a:solidFill>
                  <a:srgbClr val="003399"/>
                </a:solidFill>
              </a:rPr>
              <a:t>Harve</a:t>
            </a:r>
            <a:r>
              <a:rPr lang="en-US" sz="900" dirty="0" smtClean="0">
                <a:solidFill>
                  <a:srgbClr val="003399"/>
                </a:solidFill>
              </a:rPr>
              <a:t> Secondary School of the arts </a:t>
            </a:r>
            <a:r>
              <a:rPr lang="en-US" sz="900" dirty="0" smtClean="0">
                <a:solidFill>
                  <a:schemeClr val="bg2">
                    <a:lumMod val="75000"/>
                  </a:schemeClr>
                </a:solidFill>
              </a:rPr>
              <a:t>* Lives in </a:t>
            </a:r>
            <a:r>
              <a:rPr lang="en-US" sz="900" dirty="0" err="1" smtClean="0">
                <a:solidFill>
                  <a:srgbClr val="003399"/>
                </a:solidFill>
              </a:rPr>
              <a:t>Giverny</a:t>
            </a:r>
            <a:r>
              <a:rPr lang="en-US" sz="900" dirty="0" smtClean="0">
                <a:solidFill>
                  <a:srgbClr val="003399"/>
                </a:solidFill>
              </a:rPr>
              <a:t>, France </a:t>
            </a:r>
            <a:r>
              <a:rPr lang="en-US" sz="900" dirty="0" smtClean="0">
                <a:solidFill>
                  <a:schemeClr val="bg2">
                    <a:lumMod val="75000"/>
                  </a:schemeClr>
                </a:solidFill>
              </a:rPr>
              <a:t>* Married * Born on November 14, 1840 </a:t>
            </a:r>
            <a:endParaRPr lang="en-US" sz="900" dirty="0">
              <a:solidFill>
                <a:schemeClr val="bg2">
                  <a:lumMod val="75000"/>
                </a:schemeClr>
              </a:solidFill>
            </a:endParaRPr>
          </a:p>
        </p:txBody>
      </p:sp>
      <p:sp>
        <p:nvSpPr>
          <p:cNvPr id="2" name="Subtitle 1"/>
          <p:cNvSpPr>
            <a:spLocks noGrp="1"/>
          </p:cNvSpPr>
          <p:nvPr>
            <p:ph type="subTitle" idx="1"/>
          </p:nvPr>
        </p:nvSpPr>
        <p:spPr>
          <a:xfrm>
            <a:off x="1905000" y="381000"/>
            <a:ext cx="6858000" cy="535464"/>
          </a:xfrm>
        </p:spPr>
        <p:txBody>
          <a:bodyPr/>
          <a:lstStyle/>
          <a:p>
            <a:pPr algn="l"/>
            <a:r>
              <a:rPr lang="en-US" sz="2400" b="1" dirty="0" smtClean="0">
                <a:latin typeface="Tahoma" pitchFamily="34" charset="0"/>
                <a:cs typeface="Tahoma" pitchFamily="34" charset="0"/>
              </a:rPr>
              <a:t>Claude Monet</a:t>
            </a:r>
            <a:endParaRPr lang="en-US" sz="2400" b="1" dirty="0">
              <a:latin typeface="Tahoma" pitchFamily="34" charset="0"/>
              <a:cs typeface="Tahoma" pitchFamily="34" charset="0"/>
            </a:endParaRPr>
          </a:p>
        </p:txBody>
      </p:sp>
      <p:pic>
        <p:nvPicPr>
          <p:cNvPr id="69" name="Picture 58" descr="File:Claude Monet 1899 Nadar crop.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78" name="Picture 77">
            <a:hlinkClick r:id="rId11" action="ppaction://hlinksldjump"/>
          </p:cNvPr>
          <p:cNvPicPr/>
          <p:nvPr/>
        </p:nvPicPr>
        <p:blipFill rotWithShape="1">
          <a:blip r:embed="rId12" cstate="print">
            <a:extLst>
              <a:ext uri="{28A0092B-C50C-407E-A947-70E740481C1C}">
                <a14:useLocalDpi xmlns:a14="http://schemas.microsoft.com/office/drawing/2010/main" xmlns="" val="0"/>
              </a:ext>
            </a:extLst>
          </a:blip>
          <a:srcRect l="27844" t="55911" r="55290" b="41310"/>
          <a:stretch/>
        </p:blipFill>
        <p:spPr bwMode="auto">
          <a:xfrm>
            <a:off x="152400" y="2647950"/>
            <a:ext cx="1752600" cy="171450"/>
          </a:xfrm>
          <a:prstGeom prst="rect">
            <a:avLst/>
          </a:prstGeom>
          <a:noFill/>
          <a:ln>
            <a:noFill/>
          </a:ln>
          <a:effectLst/>
          <a:extLst>
            <a:ext uri="{53640926-AAD7-44D8-BBD7-CCE9431645EC}">
              <a14:shadowObscured xmlns:a14="http://schemas.microsoft.com/office/drawing/2010/main" xmlns=""/>
            </a:ext>
          </a:extLst>
        </p:spPr>
      </p:pic>
      <p:sp>
        <p:nvSpPr>
          <p:cNvPr id="55" name="TextBox 54"/>
          <p:cNvSpPr txBox="1"/>
          <p:nvPr/>
        </p:nvSpPr>
        <p:spPr>
          <a:xfrm>
            <a:off x="2126852" y="2217738"/>
            <a:ext cx="957313"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About </a:t>
            </a:r>
            <a:r>
              <a:rPr lang="en-US" sz="900" b="1" dirty="0" smtClean="0">
                <a:solidFill>
                  <a:schemeClr val="bg2">
                    <a:lumMod val="75000"/>
                  </a:schemeClr>
                </a:solidFill>
                <a:latin typeface="Tahoma" pitchFamily="34" charset="0"/>
                <a:cs typeface="Tahoma" pitchFamily="34" charset="0"/>
              </a:rPr>
              <a:t>Claude</a:t>
            </a:r>
            <a:endParaRPr lang="en-US" sz="900" b="1" dirty="0">
              <a:solidFill>
                <a:schemeClr val="bg2">
                  <a:lumMod val="75000"/>
                </a:schemeClr>
              </a:solidFill>
              <a:latin typeface="Tahoma" pitchFamily="34" charset="0"/>
              <a:cs typeface="Tahoma" pitchFamily="34" charset="0"/>
            </a:endParaRPr>
          </a:p>
        </p:txBody>
      </p:sp>
      <p:sp>
        <p:nvSpPr>
          <p:cNvPr id="9" name="Rectangle 8"/>
          <p:cNvSpPr/>
          <p:nvPr/>
        </p:nvSpPr>
        <p:spPr>
          <a:xfrm>
            <a:off x="3505200" y="2217738"/>
            <a:ext cx="5105400" cy="1338828"/>
          </a:xfrm>
          <a:prstGeom prst="rect">
            <a:avLst/>
          </a:prstGeom>
        </p:spPr>
        <p:txBody>
          <a:bodyPr wrap="square">
            <a:spAutoFit/>
          </a:bodyPr>
          <a:lstStyle/>
          <a:p>
            <a:pPr eaLnBrk="1" hangingPunct="1">
              <a:spcBef>
                <a:spcPct val="50000"/>
              </a:spcBef>
            </a:pPr>
            <a:r>
              <a:rPr lang="en-US" sz="900" dirty="0">
                <a:latin typeface="Tahoma" pitchFamily="34" charset="0"/>
                <a:cs typeface="Tahoma" pitchFamily="34" charset="0"/>
              </a:rPr>
              <a:t>I’m one of the most influential Impressionist artist. I studied under a lot of other famous painters, but was probably most influenced by </a:t>
            </a:r>
            <a:r>
              <a:rPr lang="en-US" sz="900" dirty="0" err="1" smtClean="0">
                <a:latin typeface="Tahoma" pitchFamily="34" charset="0"/>
                <a:cs typeface="Tahoma" pitchFamily="34" charset="0"/>
              </a:rPr>
              <a:t>Manet</a:t>
            </a:r>
            <a:r>
              <a:rPr lang="en-US" sz="900" dirty="0" smtClean="0">
                <a:latin typeface="Tahoma" pitchFamily="34" charset="0"/>
                <a:cs typeface="Tahoma" pitchFamily="34" charset="0"/>
              </a:rPr>
              <a:t> (Johnson 2). </a:t>
            </a:r>
            <a:r>
              <a:rPr lang="en-US" sz="900" dirty="0">
                <a:latin typeface="Tahoma" pitchFamily="34" charset="0"/>
                <a:cs typeface="Tahoma" pitchFamily="34" charset="0"/>
              </a:rPr>
              <a:t>In the beginning, my work was very unusual because my focus on unconventional compositions and bold colors was a big change from the Realist style popular at the </a:t>
            </a:r>
            <a:r>
              <a:rPr lang="en-US" sz="900" dirty="0" smtClean="0">
                <a:latin typeface="Tahoma" pitchFamily="34" charset="0"/>
                <a:cs typeface="Tahoma" pitchFamily="34" charset="0"/>
              </a:rPr>
              <a:t>time (Marcus 89). </a:t>
            </a:r>
            <a:r>
              <a:rPr lang="en-US" sz="900" dirty="0">
                <a:latin typeface="Tahoma" pitchFamily="34" charset="0"/>
                <a:cs typeface="Tahoma" pitchFamily="34" charset="0"/>
              </a:rPr>
              <a:t>I love to watch the way light hits different objects and the way colors change depending on the sun and the time of day. I’m inspired by anything outdoors, but I especially love to garden. Water Lilies are one of my favorite things. My personal life hasn’t always been </a:t>
            </a:r>
            <a:r>
              <a:rPr lang="en-US" sz="900" dirty="0" smtClean="0">
                <a:latin typeface="Tahoma" pitchFamily="34" charset="0"/>
                <a:cs typeface="Tahoma" pitchFamily="34" charset="0"/>
              </a:rPr>
              <a:t>easy (</a:t>
            </a:r>
            <a:r>
              <a:rPr lang="en-US" sz="900" dirty="0" err="1" smtClean="0">
                <a:latin typeface="Tahoma" pitchFamily="34" charset="0"/>
                <a:cs typeface="Tahoma" pitchFamily="34" charset="0"/>
              </a:rPr>
              <a:t>Dudar</a:t>
            </a:r>
            <a:r>
              <a:rPr lang="en-US" sz="900" dirty="0" smtClean="0">
                <a:latin typeface="Tahoma" pitchFamily="34" charset="0"/>
                <a:cs typeface="Tahoma" pitchFamily="34" charset="0"/>
              </a:rPr>
              <a:t> 3). </a:t>
            </a:r>
            <a:r>
              <a:rPr lang="en-US" sz="900" dirty="0">
                <a:latin typeface="Tahoma" pitchFamily="34" charset="0"/>
                <a:cs typeface="Tahoma" pitchFamily="34" charset="0"/>
              </a:rPr>
              <a:t>I was very poor at points, and both my wives, Camille and Alice, died before </a:t>
            </a:r>
            <a:r>
              <a:rPr lang="en-US" sz="900" dirty="0" smtClean="0">
                <a:latin typeface="Tahoma" pitchFamily="34" charset="0"/>
                <a:cs typeface="Tahoma" pitchFamily="34" charset="0"/>
              </a:rPr>
              <a:t>me (Anderson 1). </a:t>
            </a:r>
            <a:r>
              <a:rPr lang="en-US" sz="900" dirty="0">
                <a:latin typeface="Tahoma" pitchFamily="34" charset="0"/>
                <a:cs typeface="Tahoma" pitchFamily="34" charset="0"/>
              </a:rPr>
              <a:t>I also lost my son, Jean. I hope I can inspire other painters to explore a more abstract style of work. </a:t>
            </a:r>
            <a:endParaRPr lang="en-US" sz="900" dirty="0">
              <a:solidFill>
                <a:srgbClr val="959EBD"/>
              </a:solidFill>
              <a:latin typeface="Tahoma" pitchFamily="34" charset="0"/>
              <a:cs typeface="Tahoma" pitchFamily="34" charset="0"/>
            </a:endParaRPr>
          </a:p>
        </p:txBody>
      </p:sp>
      <p:sp>
        <p:nvSpPr>
          <p:cNvPr id="11" name="Rectangle 10"/>
          <p:cNvSpPr/>
          <p:nvPr/>
        </p:nvSpPr>
        <p:spPr>
          <a:xfrm>
            <a:off x="3505200" y="3810000"/>
            <a:ext cx="5112148" cy="400110"/>
          </a:xfrm>
          <a:prstGeom prst="rect">
            <a:avLst/>
          </a:prstGeom>
        </p:spPr>
        <p:txBody>
          <a:bodyPr wrap="square">
            <a:spAutoFit/>
          </a:bodyPr>
          <a:lstStyle/>
          <a:p>
            <a:r>
              <a:rPr lang="en-US" sz="1000" dirty="0" smtClean="0">
                <a:latin typeface="Tahoma" pitchFamily="34" charset="0"/>
                <a:cs typeface="Tahoma" pitchFamily="34" charset="0"/>
              </a:rPr>
              <a:t>“Just </a:t>
            </a:r>
            <a:r>
              <a:rPr lang="en-US" sz="1000" dirty="0">
                <a:latin typeface="Tahoma" pitchFamily="34" charset="0"/>
                <a:cs typeface="Tahoma" pitchFamily="34" charset="0"/>
              </a:rPr>
              <a:t>think of the illimitable abundance and the marvelous loveliness of light, or of the beauty of the sun and moon and stars</a:t>
            </a:r>
            <a:r>
              <a:rPr lang="en-US" sz="1000" dirty="0" smtClean="0">
                <a:latin typeface="Tahoma" pitchFamily="34" charset="0"/>
                <a:cs typeface="Tahoma" pitchFamily="34" charset="0"/>
              </a:rPr>
              <a:t>.” – St. Augustine</a:t>
            </a:r>
            <a:endParaRPr lang="en-US" sz="1000" dirty="0">
              <a:latin typeface="Tahoma" pitchFamily="34" charset="0"/>
              <a:cs typeface="Tahoma" pitchFamily="34" charset="0"/>
            </a:endParaRPr>
          </a:p>
        </p:txBody>
      </p:sp>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154237" y="1226004"/>
            <a:ext cx="952822" cy="678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r="4695" b="55408"/>
          <a:stretch/>
        </p:blipFill>
        <p:spPr bwMode="auto">
          <a:xfrm>
            <a:off x="3203417" y="1207563"/>
            <a:ext cx="1063783" cy="696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15" cstate="print">
            <a:extLst>
              <a:ext uri="{28A0092B-C50C-407E-A947-70E740481C1C}">
                <a14:useLocalDpi xmlns:a14="http://schemas.microsoft.com/office/drawing/2010/main" xmlns="" val="0"/>
              </a:ext>
            </a:extLst>
          </a:blip>
          <a:srcRect t="8975" b="37655"/>
          <a:stretch/>
        </p:blipFill>
        <p:spPr bwMode="auto">
          <a:xfrm>
            <a:off x="4343400" y="1183788"/>
            <a:ext cx="1071562" cy="725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16" cstate="print">
            <a:extLst>
              <a:ext uri="{28A0092B-C50C-407E-A947-70E740481C1C}">
                <a14:useLocalDpi xmlns:a14="http://schemas.microsoft.com/office/drawing/2010/main" xmlns="" val="0"/>
              </a:ext>
            </a:extLst>
          </a:blip>
          <a:srcRect t="16597" r="1967" b="37939"/>
          <a:stretch/>
        </p:blipFill>
        <p:spPr bwMode="auto">
          <a:xfrm>
            <a:off x="5486400" y="1188513"/>
            <a:ext cx="1002060" cy="728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17" cstate="print">
            <a:extLst>
              <a:ext uri="{28A0092B-C50C-407E-A947-70E740481C1C}">
                <a14:useLocalDpi xmlns:a14="http://schemas.microsoft.com/office/drawing/2010/main" xmlns="" val="0"/>
              </a:ext>
            </a:extLst>
          </a:blip>
          <a:srcRect t="13784" b="28599"/>
          <a:stretch/>
        </p:blipFill>
        <p:spPr bwMode="auto">
          <a:xfrm>
            <a:off x="6553200" y="1188514"/>
            <a:ext cx="969562" cy="71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 name="Rectangle 58"/>
          <p:cNvSpPr/>
          <p:nvPr/>
        </p:nvSpPr>
        <p:spPr>
          <a:xfrm>
            <a:off x="3505200" y="4602674"/>
            <a:ext cx="5105400" cy="2185214"/>
          </a:xfrm>
          <a:prstGeom prst="rect">
            <a:avLst/>
          </a:prstGeom>
        </p:spPr>
        <p:txBody>
          <a:bodyPr wrap="square">
            <a:spAutoFit/>
          </a:bodyPr>
          <a:lstStyle/>
          <a:p>
            <a:pPr eaLnBrk="1" hangingPunct="1">
              <a:spcBef>
                <a:spcPts val="0"/>
              </a:spcBef>
            </a:pPr>
            <a:r>
              <a:rPr lang="en-US" sz="1000" dirty="0" smtClean="0">
                <a:latin typeface="Tahoma" pitchFamily="34" charset="0"/>
                <a:cs typeface="Tahoma" pitchFamily="34" charset="0"/>
              </a:rPr>
              <a:t>Anderson, </a:t>
            </a:r>
            <a:r>
              <a:rPr lang="en-US" sz="1000" dirty="0">
                <a:latin typeface="Tahoma" pitchFamily="34" charset="0"/>
                <a:cs typeface="Tahoma" pitchFamily="34" charset="0"/>
              </a:rPr>
              <a:t>James. </a:t>
            </a:r>
            <a:r>
              <a:rPr lang="en-US" sz="1000" i="1" dirty="0" smtClean="0">
                <a:latin typeface="Tahoma" pitchFamily="34" charset="0"/>
                <a:cs typeface="Tahoma" pitchFamily="34" charset="0"/>
              </a:rPr>
              <a:t>Monet’s </a:t>
            </a:r>
            <a:r>
              <a:rPr lang="en-US" sz="1000" i="1" dirty="0" err="1" smtClean="0">
                <a:latin typeface="Tahoma" pitchFamily="34" charset="0"/>
                <a:cs typeface="Tahoma" pitchFamily="34" charset="0"/>
              </a:rPr>
              <a:t>Waterlilies</a:t>
            </a:r>
            <a:r>
              <a:rPr lang="en-US" sz="1000" dirty="0" smtClean="0">
                <a:latin typeface="Tahoma" pitchFamily="34" charset="0"/>
                <a:cs typeface="Tahoma" pitchFamily="34" charset="0"/>
              </a:rPr>
              <a:t>. </a:t>
            </a:r>
            <a:r>
              <a:rPr lang="en-US" sz="1000" dirty="0">
                <a:latin typeface="Tahoma" pitchFamily="34" charset="0"/>
                <a:cs typeface="Tahoma" pitchFamily="34" charset="0"/>
              </a:rPr>
              <a:t>New York: Penguin, 1987. </a:t>
            </a:r>
            <a:endParaRPr lang="en-US" sz="1000" dirty="0" smtClean="0">
              <a:latin typeface="Tahoma" pitchFamily="34" charset="0"/>
              <a:cs typeface="Tahoma" pitchFamily="34" charset="0"/>
            </a:endParaRPr>
          </a:p>
          <a:p>
            <a:pPr>
              <a:spcBef>
                <a:spcPts val="0"/>
              </a:spcBef>
            </a:pPr>
            <a:r>
              <a:rPr lang="en-US" sz="1000" dirty="0" err="1" smtClean="0">
                <a:latin typeface="Tahoma" pitchFamily="34" charset="0"/>
                <a:cs typeface="Tahoma" pitchFamily="34" charset="0"/>
              </a:rPr>
              <a:t>Dudar</a:t>
            </a:r>
            <a:r>
              <a:rPr lang="en-US" sz="1000" dirty="0">
                <a:latin typeface="Tahoma" pitchFamily="34" charset="0"/>
                <a:cs typeface="Tahoma" pitchFamily="34" charset="0"/>
              </a:rPr>
              <a:t>, Helen. "When light meets water: Monet on the Mediterranean." </a:t>
            </a:r>
            <a:r>
              <a:rPr lang="en-US" sz="1000" i="1" dirty="0">
                <a:latin typeface="Tahoma" pitchFamily="34" charset="0"/>
                <a:cs typeface="Tahoma" pitchFamily="34" charset="0"/>
              </a:rPr>
              <a:t>Smithsonian</a:t>
            </a:r>
            <a:r>
              <a:rPr lang="en-US" sz="1000" dirty="0">
                <a:latin typeface="Tahoma" pitchFamily="34" charset="0"/>
                <a:cs typeface="Tahoma" pitchFamily="34" charset="0"/>
              </a:rPr>
              <a:t> </a:t>
            </a:r>
            <a:endParaRPr lang="en-US" sz="1000" dirty="0" smtClean="0">
              <a:latin typeface="Tahoma" pitchFamily="34" charset="0"/>
              <a:cs typeface="Tahoma" pitchFamily="34" charset="0"/>
            </a:endParaRPr>
          </a:p>
          <a:p>
            <a:pPr>
              <a:spcBef>
                <a:spcPts val="0"/>
              </a:spcBef>
            </a:pPr>
            <a:r>
              <a:rPr lang="en-US" sz="1000" dirty="0">
                <a:latin typeface="Tahoma" pitchFamily="34" charset="0"/>
                <a:cs typeface="Tahoma" pitchFamily="34" charset="0"/>
              </a:rPr>
              <a:t>	</a:t>
            </a:r>
            <a:r>
              <a:rPr lang="en-US" sz="1000" dirty="0" smtClean="0">
                <a:latin typeface="Tahoma" pitchFamily="34" charset="0"/>
                <a:cs typeface="Tahoma" pitchFamily="34" charset="0"/>
              </a:rPr>
              <a:t>July </a:t>
            </a:r>
            <a:r>
              <a:rPr lang="en-US" sz="1000" dirty="0">
                <a:latin typeface="Tahoma" pitchFamily="34" charset="0"/>
                <a:cs typeface="Tahoma" pitchFamily="34" charset="0"/>
              </a:rPr>
              <a:t>1997: </a:t>
            </a:r>
            <a:r>
              <a:rPr lang="en-US" sz="1000" dirty="0" smtClean="0">
                <a:latin typeface="Tahoma" pitchFamily="34" charset="0"/>
                <a:cs typeface="Tahoma" pitchFamily="34" charset="0"/>
              </a:rPr>
              <a:t>80</a:t>
            </a:r>
            <a:r>
              <a:rPr lang="en-US" sz="1000" dirty="0">
                <a:latin typeface="Tahoma" pitchFamily="34" charset="0"/>
                <a:cs typeface="Tahoma" pitchFamily="34" charset="0"/>
              </a:rPr>
              <a:t>+. </a:t>
            </a:r>
            <a:r>
              <a:rPr lang="en-US" sz="1000" i="1" dirty="0">
                <a:latin typeface="Tahoma" pitchFamily="34" charset="0"/>
                <a:cs typeface="Tahoma" pitchFamily="34" charset="0"/>
              </a:rPr>
              <a:t>Gale Power Search</a:t>
            </a:r>
            <a:r>
              <a:rPr lang="en-US" sz="1000" dirty="0">
                <a:latin typeface="Tahoma" pitchFamily="34" charset="0"/>
                <a:cs typeface="Tahoma" pitchFamily="34" charset="0"/>
              </a:rPr>
              <a:t>. Web. 9 Feb. 2012.</a:t>
            </a:r>
          </a:p>
          <a:p>
            <a:pPr>
              <a:spcBef>
                <a:spcPts val="0"/>
              </a:spcBef>
            </a:pPr>
            <a:r>
              <a:rPr lang="en-US" sz="1000" dirty="0">
                <a:latin typeface="Tahoma" pitchFamily="34" charset="0"/>
                <a:cs typeface="Tahoma" pitchFamily="34" charset="0"/>
              </a:rPr>
              <a:t>Gascoigne, Laura. "Glory of the garden: Laura Gascoigne manages to dodge the </a:t>
            </a:r>
            <a:r>
              <a:rPr lang="en-US" sz="1000" dirty="0" smtClean="0">
                <a:latin typeface="Tahoma" pitchFamily="34" charset="0"/>
                <a:cs typeface="Tahoma" pitchFamily="34" charset="0"/>
              </a:rPr>
              <a:t>	crowds </a:t>
            </a:r>
            <a:r>
              <a:rPr lang="en-US" sz="1000" dirty="0">
                <a:latin typeface="Tahoma" pitchFamily="34" charset="0"/>
                <a:cs typeface="Tahoma" pitchFamily="34" charset="0"/>
              </a:rPr>
              <a:t>and find </a:t>
            </a:r>
            <a:r>
              <a:rPr lang="en-US" sz="1000" dirty="0" smtClean="0">
                <a:latin typeface="Tahoma" pitchFamily="34" charset="0"/>
                <a:cs typeface="Tahoma" pitchFamily="34" charset="0"/>
              </a:rPr>
              <a:t>something </a:t>
            </a:r>
            <a:r>
              <a:rPr lang="en-US" sz="1000" dirty="0">
                <a:latin typeface="Tahoma" pitchFamily="34" charset="0"/>
                <a:cs typeface="Tahoma" pitchFamily="34" charset="0"/>
              </a:rPr>
              <a:t>of the magic of Monet's </a:t>
            </a:r>
            <a:r>
              <a:rPr lang="en-US" sz="1000" dirty="0" err="1">
                <a:latin typeface="Tahoma" pitchFamily="34" charset="0"/>
                <a:cs typeface="Tahoma" pitchFamily="34" charset="0"/>
              </a:rPr>
              <a:t>Giverny</a:t>
            </a:r>
            <a:r>
              <a:rPr lang="en-US" sz="1000" dirty="0">
                <a:latin typeface="Tahoma" pitchFamily="34" charset="0"/>
                <a:cs typeface="Tahoma" pitchFamily="34" charset="0"/>
              </a:rPr>
              <a:t>." </a:t>
            </a:r>
            <a:r>
              <a:rPr lang="en-US" sz="1000" i="1" dirty="0">
                <a:latin typeface="Tahoma" pitchFamily="34" charset="0"/>
                <a:cs typeface="Tahoma" pitchFamily="34" charset="0"/>
              </a:rPr>
              <a:t>Spectator</a:t>
            </a:r>
            <a:r>
              <a:rPr lang="en-US" sz="1000" dirty="0">
                <a:latin typeface="Tahoma" pitchFamily="34" charset="0"/>
                <a:cs typeface="Tahoma" pitchFamily="34" charset="0"/>
              </a:rPr>
              <a:t> </a:t>
            </a:r>
            <a:r>
              <a:rPr lang="en-US" sz="1000" dirty="0" smtClean="0">
                <a:latin typeface="Tahoma" pitchFamily="34" charset="0"/>
                <a:cs typeface="Tahoma" pitchFamily="34" charset="0"/>
              </a:rPr>
              <a:t>	6 </a:t>
            </a:r>
            <a:r>
              <a:rPr lang="en-US" sz="1000" dirty="0">
                <a:latin typeface="Tahoma" pitchFamily="34" charset="0"/>
                <a:cs typeface="Tahoma" pitchFamily="34" charset="0"/>
              </a:rPr>
              <a:t>Aug. 2011: 40+. </a:t>
            </a:r>
            <a:r>
              <a:rPr lang="en-US" sz="1000" i="1" dirty="0">
                <a:latin typeface="Tahoma" pitchFamily="34" charset="0"/>
                <a:cs typeface="Tahoma" pitchFamily="34" charset="0"/>
              </a:rPr>
              <a:t>Gale </a:t>
            </a:r>
            <a:r>
              <a:rPr lang="en-US" sz="1000" i="1" dirty="0" smtClean="0">
                <a:latin typeface="Tahoma" pitchFamily="34" charset="0"/>
                <a:cs typeface="Tahoma" pitchFamily="34" charset="0"/>
              </a:rPr>
              <a:t>Power </a:t>
            </a:r>
            <a:r>
              <a:rPr lang="en-US" sz="1000" i="1" dirty="0">
                <a:latin typeface="Tahoma" pitchFamily="34" charset="0"/>
                <a:cs typeface="Tahoma" pitchFamily="34" charset="0"/>
              </a:rPr>
              <a:t>Search</a:t>
            </a:r>
            <a:r>
              <a:rPr lang="en-US" sz="1000" dirty="0">
                <a:latin typeface="Tahoma" pitchFamily="34" charset="0"/>
                <a:cs typeface="Tahoma" pitchFamily="34" charset="0"/>
              </a:rPr>
              <a:t>. Web. 9 Feb. 2012.</a:t>
            </a:r>
          </a:p>
          <a:p>
            <a:pPr>
              <a:spcBef>
                <a:spcPts val="0"/>
              </a:spcBef>
            </a:pPr>
            <a:r>
              <a:rPr lang="en-US" sz="1000" dirty="0" smtClean="0">
                <a:latin typeface="Tahoma" pitchFamily="34" charset="0"/>
                <a:cs typeface="Tahoma" pitchFamily="34" charset="0"/>
              </a:rPr>
              <a:t>Johnson, </a:t>
            </a:r>
            <a:r>
              <a:rPr lang="en-US" sz="1000" dirty="0">
                <a:latin typeface="Tahoma" pitchFamily="34" charset="0"/>
                <a:cs typeface="Tahoma" pitchFamily="34" charset="0"/>
              </a:rPr>
              <a:t>Jerry. "Not Just Pretty Gardens; The untamed beauty of Monet's last </a:t>
            </a:r>
            <a:r>
              <a:rPr lang="en-US" sz="1000" dirty="0" smtClean="0">
                <a:latin typeface="Tahoma" pitchFamily="34" charset="0"/>
                <a:cs typeface="Tahoma" pitchFamily="34" charset="0"/>
              </a:rPr>
              <a:t>	paintings</a:t>
            </a:r>
            <a:r>
              <a:rPr lang="en-US" sz="1000" dirty="0">
                <a:latin typeface="Tahoma" pitchFamily="34" charset="0"/>
                <a:cs typeface="Tahoma" pitchFamily="34" charset="0"/>
              </a:rPr>
              <a:t>." </a:t>
            </a:r>
            <a:r>
              <a:rPr lang="en-US" sz="1000" i="1" dirty="0">
                <a:latin typeface="Tahoma" pitchFamily="34" charset="0"/>
                <a:cs typeface="Tahoma" pitchFamily="34" charset="0"/>
              </a:rPr>
              <a:t>New </a:t>
            </a:r>
            <a:r>
              <a:rPr lang="en-US" sz="1000" i="1" dirty="0" smtClean="0">
                <a:latin typeface="Tahoma" pitchFamily="34" charset="0"/>
                <a:cs typeface="Tahoma" pitchFamily="34" charset="0"/>
              </a:rPr>
              <a:t>York</a:t>
            </a:r>
            <a:r>
              <a:rPr lang="en-US" sz="1000" dirty="0" smtClean="0">
                <a:latin typeface="Tahoma" pitchFamily="34" charset="0"/>
                <a:cs typeface="Tahoma" pitchFamily="34" charset="0"/>
              </a:rPr>
              <a:t> 24 </a:t>
            </a:r>
            <a:r>
              <a:rPr lang="en-US" sz="1000" dirty="0">
                <a:latin typeface="Tahoma" pitchFamily="34" charset="0"/>
                <a:cs typeface="Tahoma" pitchFamily="34" charset="0"/>
              </a:rPr>
              <a:t>May 2010. </a:t>
            </a:r>
            <a:r>
              <a:rPr lang="en-US" sz="1000" i="1" dirty="0">
                <a:latin typeface="Tahoma" pitchFamily="34" charset="0"/>
                <a:cs typeface="Tahoma" pitchFamily="34" charset="0"/>
              </a:rPr>
              <a:t>Gale Power Search</a:t>
            </a:r>
            <a:r>
              <a:rPr lang="en-US" sz="1000" dirty="0">
                <a:latin typeface="Tahoma" pitchFamily="34" charset="0"/>
                <a:cs typeface="Tahoma" pitchFamily="34" charset="0"/>
              </a:rPr>
              <a:t>. Web. 9 Feb. </a:t>
            </a:r>
            <a:r>
              <a:rPr lang="en-US" sz="1000" dirty="0" smtClean="0">
                <a:latin typeface="Tahoma" pitchFamily="34" charset="0"/>
                <a:cs typeface="Tahoma" pitchFamily="34" charset="0"/>
              </a:rPr>
              <a:t>	2012.</a:t>
            </a:r>
          </a:p>
          <a:p>
            <a:pPr>
              <a:spcBef>
                <a:spcPts val="0"/>
              </a:spcBef>
            </a:pPr>
            <a:r>
              <a:rPr lang="en-US" sz="1000" dirty="0">
                <a:latin typeface="Tahoma" pitchFamily="34" charset="0"/>
                <a:cs typeface="Tahoma" pitchFamily="34" charset="0"/>
              </a:rPr>
              <a:t>Marcus, John. </a:t>
            </a:r>
            <a:r>
              <a:rPr lang="en-US" sz="1000" i="1" dirty="0">
                <a:latin typeface="Tahoma" pitchFamily="34" charset="0"/>
                <a:cs typeface="Tahoma" pitchFamily="34" charset="0"/>
              </a:rPr>
              <a:t>Monet and </a:t>
            </a:r>
            <a:r>
              <a:rPr lang="en-US" sz="1000" i="1" dirty="0" err="1">
                <a:latin typeface="Tahoma" pitchFamily="34" charset="0"/>
                <a:cs typeface="Tahoma" pitchFamily="34" charset="0"/>
              </a:rPr>
              <a:t>Manet</a:t>
            </a:r>
            <a:r>
              <a:rPr lang="en-US" sz="1000" dirty="0">
                <a:latin typeface="Tahoma" pitchFamily="34" charset="0"/>
                <a:cs typeface="Tahoma" pitchFamily="34" charset="0"/>
              </a:rPr>
              <a:t>. Purdue U, 28 Nov. 2003. Web. 10 Feb 2012</a:t>
            </a:r>
          </a:p>
          <a:p>
            <a:pPr>
              <a:spcBef>
                <a:spcPts val="0"/>
              </a:spcBef>
            </a:pPr>
            <a:endParaRPr lang="en-US" sz="900" dirty="0"/>
          </a:p>
          <a:p>
            <a:pPr>
              <a:spcBef>
                <a:spcPct val="50000"/>
              </a:spcBef>
            </a:pPr>
            <a:endParaRPr lang="en-US" sz="900" dirty="0"/>
          </a:p>
          <a:p>
            <a:pPr eaLnBrk="1" hangingPunct="1">
              <a:spcBef>
                <a:spcPct val="50000"/>
              </a:spcBef>
            </a:pPr>
            <a:endParaRPr lang="en-US" sz="900" dirty="0">
              <a:solidFill>
                <a:srgbClr val="959EBD"/>
              </a:solidFill>
              <a:latin typeface="Tahoma" pitchFamily="34" charset="0"/>
              <a:cs typeface="Tahoma" pitchFamily="34" charset="0"/>
            </a:endParaRPr>
          </a:p>
        </p:txBody>
      </p:sp>
      <p:grpSp>
        <p:nvGrpSpPr>
          <p:cNvPr id="6" name="Group 5"/>
          <p:cNvGrpSpPr/>
          <p:nvPr/>
        </p:nvGrpSpPr>
        <p:grpSpPr>
          <a:xfrm>
            <a:off x="-76200" y="0"/>
            <a:ext cx="9229725" cy="4856528"/>
            <a:chOff x="-76200" y="0"/>
            <a:chExt cx="9229725" cy="4856528"/>
          </a:xfrm>
        </p:grpSpPr>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18" cstate="print">
                <a:extLst>
                  <a:ext uri="{28A0092B-C50C-407E-A947-70E740481C1C}">
                    <a14:useLocalDpi xmlns:a14="http://schemas.microsoft.com/office/drawing/2010/main" xmlns=""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xmlns=""/>
                </a:ext>
              </a:extLst>
            </p:spPr>
          </p:pic>
          <p:pic>
            <p:nvPicPr>
              <p:cNvPr id="66" name="Picture 65"/>
              <p:cNvPicPr/>
              <p:nvPr/>
            </p:nvPicPr>
            <p:blipFill rotWithShape="1">
              <a:blip r:embed="rId18" cstate="print">
                <a:extLst>
                  <a:ext uri="{28A0092B-C50C-407E-A947-70E740481C1C}">
                    <a14:useLocalDpi xmlns:a14="http://schemas.microsoft.com/office/drawing/2010/main" xmlns=""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xmlns=""/>
                </a:ext>
              </a:extLst>
            </p:spPr>
          </p:pic>
          <p:pic>
            <p:nvPicPr>
              <p:cNvPr id="67" name="Picture 66"/>
              <p:cNvPicPr/>
              <p:nvPr/>
            </p:nvPicPr>
            <p:blipFill rotWithShape="1">
              <a:blip r:embed="rId18" cstate="print">
                <a:extLst>
                  <a:ext uri="{28A0092B-C50C-407E-A947-70E740481C1C}">
                    <a14:useLocalDpi xmlns:a14="http://schemas.microsoft.com/office/drawing/2010/main" xmlns=""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xmlns=""/>
                </a:ext>
              </a:extLst>
            </p:spPr>
          </p:pic>
        </p:grpSp>
        <p:pic>
          <p:nvPicPr>
            <p:cNvPr id="79" name="Picture 78"/>
            <p:cNvPicPr/>
            <p:nvPr/>
          </p:nvPicPr>
          <p:blipFill rotWithShape="1">
            <a:blip r:embed="rId12" cstate="print">
              <a:extLst>
                <a:ext uri="{28A0092B-C50C-407E-A947-70E740481C1C}">
                  <a14:useLocalDpi xmlns:a14="http://schemas.microsoft.com/office/drawing/2010/main" xmlns="" val="0"/>
                </a:ext>
              </a:extLst>
            </a:blip>
            <a:srcRect l="27844" t="58878" r="55290" b="31634"/>
            <a:stretch/>
          </p:blipFill>
          <p:spPr bwMode="auto">
            <a:xfrm>
              <a:off x="152400" y="2843530"/>
              <a:ext cx="1752600" cy="585470"/>
            </a:xfrm>
            <a:prstGeom prst="rect">
              <a:avLst/>
            </a:prstGeom>
            <a:noFill/>
            <a:ln>
              <a:noFill/>
            </a:ln>
            <a:effectLst/>
            <a:extLst>
              <a:ext uri="{53640926-AAD7-44D8-BBD7-CCE9431645EC}">
                <a14:shadowObscured xmlns:a14="http://schemas.microsoft.com/office/drawing/2010/main" xmlns=""/>
              </a:ext>
            </a:extLst>
          </p:spPr>
        </p:pic>
        <p:sp>
          <p:nvSpPr>
            <p:cNvPr id="2077" name="Text Box 36"/>
            <p:cNvSpPr txBox="1">
              <a:spLocks noChangeArrowheads="1"/>
            </p:cNvSpPr>
            <p:nvPr/>
          </p:nvSpPr>
          <p:spPr bwMode="auto">
            <a:xfrm>
              <a:off x="180976" y="3374231"/>
              <a:ext cx="1752600" cy="228600"/>
            </a:xfrm>
            <a:prstGeom prst="rect">
              <a:avLst/>
            </a:prstGeom>
            <a:solidFill>
              <a:srgbClr val="D8D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sp>
          <p:nvSpPr>
            <p:cNvPr id="3" name="Rectangle 2"/>
            <p:cNvSpPr/>
            <p:nvPr/>
          </p:nvSpPr>
          <p:spPr>
            <a:xfrm>
              <a:off x="2126852" y="1970881"/>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Basic Info</a:t>
              </a:r>
              <a:endParaRPr lang="en-US" sz="950" b="1" dirty="0">
                <a:solidFill>
                  <a:schemeClr val="tx1"/>
                </a:solidFill>
                <a:latin typeface="Tahoma" pitchFamily="34" charset="0"/>
                <a:cs typeface="Tahoma" pitchFamily="34" charset="0"/>
              </a:endParaRPr>
            </a:p>
          </p:txBody>
        </p:sp>
        <p:sp>
          <p:nvSpPr>
            <p:cNvPr id="51" name="Rectangle 50"/>
            <p:cNvSpPr/>
            <p:nvPr/>
          </p:nvSpPr>
          <p:spPr>
            <a:xfrm>
              <a:off x="2133600" y="3613721"/>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Philosophy</a:t>
              </a:r>
              <a:endParaRPr lang="en-US" sz="950" b="1" dirty="0">
                <a:solidFill>
                  <a:schemeClr val="tx1"/>
                </a:solidFill>
                <a:latin typeface="Tahoma" pitchFamily="34" charset="0"/>
                <a:cs typeface="Tahoma" pitchFamily="34" charset="0"/>
              </a:endParaRPr>
            </a:p>
          </p:txBody>
        </p:sp>
        <p:sp>
          <p:nvSpPr>
            <p:cNvPr id="4" name="TextBox 3"/>
            <p:cNvSpPr txBox="1"/>
            <p:nvPr/>
          </p:nvSpPr>
          <p:spPr>
            <a:xfrm>
              <a:off x="2126852" y="3810000"/>
              <a:ext cx="821059" cy="3693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Favorite</a:t>
              </a:r>
            </a:p>
            <a:p>
              <a:r>
                <a:rPr lang="en-US" sz="900" b="1" dirty="0" smtClean="0">
                  <a:solidFill>
                    <a:schemeClr val="bg2">
                      <a:lumMod val="75000"/>
                    </a:schemeClr>
                  </a:solidFill>
                  <a:latin typeface="Tahoma" pitchFamily="34" charset="0"/>
                  <a:cs typeface="Tahoma" pitchFamily="34" charset="0"/>
                </a:rPr>
                <a:t>Quotations</a:t>
              </a:r>
              <a:endParaRPr lang="en-US" sz="900" b="1" dirty="0">
                <a:solidFill>
                  <a:schemeClr val="bg2">
                    <a:lumMod val="75000"/>
                  </a:schemeClr>
                </a:solidFill>
                <a:latin typeface="Tahoma" pitchFamily="34" charset="0"/>
                <a:cs typeface="Tahoma" pitchFamily="34" charset="0"/>
              </a:endParaRPr>
            </a:p>
          </p:txBody>
        </p:sp>
        <p:sp>
          <p:nvSpPr>
            <p:cNvPr id="52" name="Rectangle 51"/>
            <p:cNvSpPr/>
            <p:nvPr/>
          </p:nvSpPr>
          <p:spPr>
            <a:xfrm>
              <a:off x="2156111" y="4273974"/>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Resources</a:t>
              </a:r>
              <a:endParaRPr lang="en-US" sz="950" b="1" dirty="0">
                <a:solidFill>
                  <a:schemeClr val="tx1"/>
                </a:solidFill>
                <a:latin typeface="Tahoma" pitchFamily="34" charset="0"/>
                <a:cs typeface="Tahoma" pitchFamily="34" charset="0"/>
              </a:endParaRPr>
            </a:p>
          </p:txBody>
        </p:sp>
        <p:sp>
          <p:nvSpPr>
            <p:cNvPr id="58" name="TextBox 57"/>
            <p:cNvSpPr txBox="1"/>
            <p:nvPr/>
          </p:nvSpPr>
          <p:spPr>
            <a:xfrm>
              <a:off x="2136377" y="4487196"/>
              <a:ext cx="660758" cy="3693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Favorite</a:t>
              </a:r>
            </a:p>
            <a:p>
              <a:r>
                <a:rPr lang="en-US" sz="900" b="1" dirty="0" smtClean="0">
                  <a:solidFill>
                    <a:schemeClr val="bg2">
                      <a:lumMod val="75000"/>
                    </a:schemeClr>
                  </a:solidFill>
                  <a:latin typeface="Tahoma" pitchFamily="34" charset="0"/>
                  <a:cs typeface="Tahoma" pitchFamily="34" charset="0"/>
                </a:rPr>
                <a:t>Sources</a:t>
              </a:r>
              <a:endParaRPr lang="en-US" sz="900" b="1" dirty="0">
                <a:solidFill>
                  <a:schemeClr val="bg2">
                    <a:lumMod val="75000"/>
                  </a:schemeClr>
                </a:solidFill>
                <a:latin typeface="Tahoma" pitchFamily="34" charset="0"/>
                <a:cs typeface="Tahoma" pitchFamily="34" charset="0"/>
              </a:endParaRPr>
            </a:p>
          </p:txBody>
        </p:sp>
      </p:grpSp>
      <p:pic>
        <p:nvPicPr>
          <p:cNvPr id="39" name="Picture 58" descr="File:Claude Monet 1899 Nadar crop.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868" r="5265" b="33388"/>
          <a:stretch/>
        </p:blipFill>
        <p:spPr bwMode="auto">
          <a:xfrm>
            <a:off x="5638800" y="76200"/>
            <a:ext cx="228600" cy="239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54"/>
          <p:cNvSpPr>
            <a:spLocks noChangeArrowheads="1"/>
          </p:cNvSpPr>
          <p:nvPr/>
        </p:nvSpPr>
        <p:spPr bwMode="auto">
          <a:xfrm>
            <a:off x="6019800" y="86834"/>
            <a:ext cx="14668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42" name="Picture 41">
            <a:hlinkClick r:id="rId19" action="ppaction://hlinksldjump"/>
          </p:cNvPr>
          <p:cNvPicPr/>
          <p:nvPr/>
        </p:nvPicPr>
        <p:blipFill rotWithShape="1">
          <a:blip r:embed="rId20" cstate="print"/>
          <a:srcRect l="1041" t="58101" r="81945" b="39121"/>
          <a:stretch/>
        </p:blipFill>
        <p:spPr bwMode="auto">
          <a:xfrm>
            <a:off x="192348" y="2209800"/>
            <a:ext cx="1657350" cy="215345"/>
          </a:xfrm>
          <a:prstGeom prst="rect">
            <a:avLst/>
          </a:prstGeom>
          <a:ln>
            <a:noFill/>
          </a:ln>
          <a:extLst>
            <a:ext uri="{53640926-AAD7-44D8-BBD7-CCE9431645EC}">
              <a14:shadowObscured xmlns:a14="http://schemas.microsoft.com/office/drawing/2010/main" xmlns=""/>
            </a:ext>
          </a:extLst>
        </p:spPr>
      </p:pic>
      <p:pic>
        <p:nvPicPr>
          <p:cNvPr id="43" name="Picture 42">
            <a:hlinkClick r:id="rId21" action="ppaction://hlinksldjump"/>
          </p:cNvPr>
          <p:cNvPicPr/>
          <p:nvPr/>
        </p:nvPicPr>
        <p:blipFill rotWithShape="1">
          <a:blip r:embed="rId20" cstate="print"/>
          <a:srcRect l="455" t="60880" r="82037" b="35981"/>
          <a:stretch/>
        </p:blipFill>
        <p:spPr bwMode="auto">
          <a:xfrm>
            <a:off x="154817" y="2436606"/>
            <a:ext cx="1724025" cy="241855"/>
          </a:xfrm>
          <a:prstGeom prst="rect">
            <a:avLst/>
          </a:prstGeom>
          <a:ln>
            <a:noFill/>
          </a:ln>
          <a:extLst>
            <a:ext uri="{53640926-AAD7-44D8-BBD7-CCE9431645EC}">
              <a14:shadowObscured xmlns:a14="http://schemas.microsoft.com/office/drawing/2010/main" xmlns=""/>
            </a:ext>
          </a:extLst>
        </p:spPr>
      </p:pic>
      <p:pic>
        <p:nvPicPr>
          <p:cNvPr id="2050" name="Picture 2" descr="http://4.bp.blogspot.com/_UCu2CWzR2XU/S4G2dugSjPI/AAAAAAAAALM/O3XVMEJYd0c/s320/great+copy+of+Claude+picture+when+young.jpg"/>
          <p:cNvPicPr>
            <a:picLocks noChangeAspect="1" noChangeArrowheads="1"/>
          </p:cNvPicPr>
          <p:nvPr/>
        </p:nvPicPr>
        <p:blipFill rotWithShape="1">
          <a:blip r:embed="rId22" cstate="print">
            <a:extLst>
              <a:ext uri="{28A0092B-C50C-407E-A947-70E740481C1C}">
                <a14:useLocalDpi xmlns:a14="http://schemas.microsoft.com/office/drawing/2010/main" xmlns="" val="0"/>
              </a:ext>
            </a:extLst>
          </a:blip>
          <a:srcRect r="13813" b="58535"/>
          <a:stretch/>
        </p:blipFill>
        <p:spPr bwMode="auto">
          <a:xfrm>
            <a:off x="7598319" y="1196501"/>
            <a:ext cx="936081" cy="7084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76905" y="3963729"/>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99928" y="400478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72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cstate="print">
              <a:extLst>
                <a:ext uri="{28A0092B-C50C-407E-A947-70E740481C1C}">
                  <a14:useLocalDpi xmlns:a14="http://schemas.microsoft.com/office/drawing/2010/main" xmlns=""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xmlns=""/>
              </a:ext>
            </a:extLst>
          </p:spPr>
        </p:pic>
        <p:pic>
          <p:nvPicPr>
            <p:cNvPr id="66" name="Picture 65"/>
            <p:cNvPicPr/>
            <p:nvPr/>
          </p:nvPicPr>
          <p:blipFill rotWithShape="1">
            <a:blip r:embed="rId3" cstate="print">
              <a:extLst>
                <a:ext uri="{28A0092B-C50C-407E-A947-70E740481C1C}">
                  <a14:useLocalDpi xmlns:a14="http://schemas.microsoft.com/office/drawing/2010/main" xmlns=""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xmlns=""/>
              </a:ext>
            </a:extLst>
          </p:spPr>
        </p:pic>
        <p:pic>
          <p:nvPicPr>
            <p:cNvPr id="67" name="Picture 66"/>
            <p:cNvPicPr/>
            <p:nvPr/>
          </p:nvPicPr>
          <p:blipFill rotWithShape="1">
            <a:blip r:embed="rId3" cstate="print">
              <a:extLst>
                <a:ext uri="{28A0092B-C50C-407E-A947-70E740481C1C}">
                  <a14:useLocalDpi xmlns:a14="http://schemas.microsoft.com/office/drawing/2010/main" xmlns=""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xmlns=""/>
              </a:ext>
            </a:extLst>
          </p:spPr>
        </p:pic>
      </p:grpSp>
      <p:pic>
        <p:nvPicPr>
          <p:cNvPr id="69" name="Picture 58" descr="File:Claude Monet 1899 Nadar crop.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 name="Rectangle 54">
            <a:hlinkClick r:id="rId6" action="ppaction://hlinksldjump"/>
          </p:cNvPr>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sp>
        <p:nvSpPr>
          <p:cNvPr id="9" name="Subtitle 1"/>
          <p:cNvSpPr>
            <a:spLocks noGrp="1"/>
          </p:cNvSpPr>
          <p:nvPr>
            <p:ph type="subTitle" idx="1"/>
          </p:nvPr>
        </p:nvSpPr>
        <p:spPr>
          <a:xfrm>
            <a:off x="0" y="455136"/>
            <a:ext cx="6858000" cy="535464"/>
          </a:xfrm>
        </p:spPr>
        <p:txBody>
          <a:bodyPr/>
          <a:lstStyle/>
          <a:p>
            <a:pPr algn="l"/>
            <a:r>
              <a:rPr lang="en-US" sz="1200" b="1" dirty="0" smtClean="0">
                <a:latin typeface="Tahoma" pitchFamily="34" charset="0"/>
                <a:cs typeface="Tahoma" pitchFamily="34" charset="0"/>
              </a:rPr>
              <a:t>Primary Documents</a:t>
            </a:r>
            <a:endParaRPr lang="en-US" sz="1200" b="1" dirty="0" smtClean="0">
              <a:latin typeface="Tahoma" pitchFamily="34" charset="0"/>
              <a:cs typeface="Tahoma" pitchFamily="34" charset="0"/>
            </a:endParaRPr>
          </a:p>
          <a:p>
            <a:pPr algn="l"/>
            <a:r>
              <a:rPr lang="en-US" sz="1000" dirty="0" smtClean="0">
                <a:latin typeface="Tahoma" pitchFamily="34" charset="0"/>
                <a:cs typeface="Tahoma" pitchFamily="34" charset="0"/>
              </a:rPr>
              <a:t>By </a:t>
            </a:r>
            <a:r>
              <a:rPr lang="en-US" sz="1000" dirty="0" smtClean="0">
                <a:solidFill>
                  <a:srgbClr val="003399"/>
                </a:solidFill>
                <a:latin typeface="Tahoma" pitchFamily="34" charset="0"/>
                <a:cs typeface="Tahoma" pitchFamily="34" charset="0"/>
              </a:rPr>
              <a:t>Insert your Person</a:t>
            </a:r>
            <a:r>
              <a:rPr lang="en-US" sz="1000" dirty="0" smtClean="0">
                <a:solidFill>
                  <a:srgbClr val="003399"/>
                </a:solidFill>
                <a:latin typeface="Tahoma" pitchFamily="34" charset="0"/>
                <a:cs typeface="Tahoma" pitchFamily="34" charset="0"/>
                <a:hlinkClick r:id="rId6" action="ppaction://hlinksldjump"/>
              </a:rPr>
              <a:t> </a:t>
            </a:r>
            <a:r>
              <a:rPr lang="en-US" sz="1000" dirty="0" smtClean="0">
                <a:latin typeface="Tahoma" pitchFamily="34" charset="0"/>
                <a:cs typeface="Tahoma" pitchFamily="34" charset="0"/>
              </a:rPr>
              <a:t>(</a:t>
            </a:r>
            <a:r>
              <a:rPr lang="en-US" sz="1000" dirty="0" smtClean="0">
                <a:solidFill>
                  <a:srgbClr val="003399"/>
                </a:solidFill>
                <a:latin typeface="Tahoma" pitchFamily="34" charset="0"/>
                <a:cs typeface="Tahoma" pitchFamily="34" charset="0"/>
              </a:rPr>
              <a:t>Albums</a:t>
            </a:r>
            <a:r>
              <a:rPr lang="en-US" sz="1000" dirty="0" smtClean="0">
                <a:latin typeface="Tahoma" pitchFamily="34" charset="0"/>
                <a:cs typeface="Tahoma" pitchFamily="34" charset="0"/>
              </a:rPr>
              <a:t>) * Updated 1 day ago</a:t>
            </a:r>
            <a:endParaRPr lang="en-US" sz="1000" dirty="0">
              <a:latin typeface="Tahoma" pitchFamily="34" charset="0"/>
              <a:cs typeface="Tahoma" pitchFamily="34"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53377" y="4038319"/>
            <a:ext cx="2743200" cy="1825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4282" y="1143000"/>
            <a:ext cx="2741318" cy="1825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3124200"/>
            <a:ext cx="2972343" cy="784830"/>
          </a:xfrm>
          <a:prstGeom prst="rect">
            <a:avLst/>
          </a:prstGeom>
          <a:noFill/>
        </p:spPr>
        <p:txBody>
          <a:bodyPr wrap="square" rtlCol="0">
            <a:spAutoFit/>
          </a:bodyPr>
          <a:lstStyle/>
          <a:p>
            <a:pPr algn="just"/>
            <a:r>
              <a:rPr lang="en-US" sz="900" dirty="0">
                <a:latin typeface="Tahoma" pitchFamily="34" charset="0"/>
                <a:cs typeface="Tahoma" pitchFamily="34" charset="0"/>
              </a:rPr>
              <a:t>Monet’s painting </a:t>
            </a:r>
            <a:r>
              <a:rPr lang="en-US" sz="900" dirty="0" smtClean="0">
                <a:latin typeface="Tahoma" pitchFamily="34" charset="0"/>
                <a:cs typeface="Tahoma" pitchFamily="34" charset="0"/>
              </a:rPr>
              <a:t>of the </a:t>
            </a:r>
            <a:r>
              <a:rPr lang="en-US" sz="900" dirty="0" err="1" smtClean="0">
                <a:latin typeface="Tahoma" pitchFamily="34" charset="0"/>
                <a:cs typeface="Tahoma" pitchFamily="34" charset="0"/>
              </a:rPr>
              <a:t>Bodmer</a:t>
            </a:r>
            <a:r>
              <a:rPr lang="en-US" sz="900" dirty="0" smtClean="0">
                <a:latin typeface="Tahoma" pitchFamily="34" charset="0"/>
                <a:cs typeface="Tahoma" pitchFamily="34" charset="0"/>
              </a:rPr>
              <a:t> Oak was one of his first attempts at painting outdoors. Artists didn’t normally do this. Monet started the practice of painting outdoors because he wanted to capture the light as realistically as possible (Anderson 1).  </a:t>
            </a:r>
            <a:endParaRPr lang="en-US" sz="900" dirty="0">
              <a:latin typeface="Tahoma" pitchFamily="34" charset="0"/>
              <a:cs typeface="Tahoma" pitchFamily="34" charset="0"/>
            </a:endParaRPr>
          </a:p>
        </p:txBody>
      </p:sp>
      <p:sp>
        <p:nvSpPr>
          <p:cNvPr id="18" name="Rectangle 17"/>
          <p:cNvSpPr/>
          <p:nvPr/>
        </p:nvSpPr>
        <p:spPr>
          <a:xfrm>
            <a:off x="3124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99657" y="607317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Monet’s </a:t>
            </a:r>
            <a:r>
              <a:rPr lang="en-US" sz="900" dirty="0">
                <a:latin typeface="Tahoma" pitchFamily="34" charset="0"/>
                <a:cs typeface="Tahoma" pitchFamily="34" charset="0"/>
              </a:rPr>
              <a:t>View of </a:t>
            </a:r>
            <a:r>
              <a:rPr lang="en-US" sz="900" dirty="0" err="1" smtClean="0">
                <a:latin typeface="Tahoma" pitchFamily="34" charset="0"/>
                <a:cs typeface="Tahoma" pitchFamily="34" charset="0"/>
              </a:rPr>
              <a:t>Vétheuil</a:t>
            </a:r>
            <a:r>
              <a:rPr lang="en-US" sz="900" dirty="0" smtClean="0">
                <a:latin typeface="Tahoma" pitchFamily="34" charset="0"/>
                <a:cs typeface="Tahoma" pitchFamily="34" charset="0"/>
              </a:rPr>
              <a:t> is an example of his unique use of color; unlike some of his contemporaries, he choose to use bright, shocking colors, that weren’t toned down with a somber golden wash used by other artists (</a:t>
            </a:r>
            <a:r>
              <a:rPr lang="en-US" sz="900" dirty="0" err="1" smtClean="0">
                <a:latin typeface="Tahoma" pitchFamily="34" charset="0"/>
                <a:cs typeface="Tahoma" pitchFamily="34" charset="0"/>
              </a:rPr>
              <a:t>Dudar</a:t>
            </a:r>
            <a:r>
              <a:rPr lang="en-US" sz="900" dirty="0" smtClean="0">
                <a:latin typeface="Tahoma" pitchFamily="34" charset="0"/>
                <a:cs typeface="Tahoma" pitchFamily="34" charset="0"/>
              </a:rPr>
              <a:t> 5.)</a:t>
            </a:r>
            <a:endParaRPr lang="en-US" sz="900" dirty="0">
              <a:latin typeface="Tahoma" pitchFamily="34" charset="0"/>
              <a:cs typeface="Tahoma" pitchFamily="34" charset="0"/>
            </a:endParaRPr>
          </a:p>
        </p:txBody>
      </p:sp>
      <p:sp>
        <p:nvSpPr>
          <p:cNvPr id="24" name="TextBox 23"/>
          <p:cNvSpPr txBox="1"/>
          <p:nvPr/>
        </p:nvSpPr>
        <p:spPr>
          <a:xfrm>
            <a:off x="3047457" y="312420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painted more than thirty different canvases of Rouen Cathedral, each at a different time of day. It captured his impression of the way the light changed the scene. It was one of his most extensive undertakings (Johnson 4). </a:t>
            </a:r>
            <a:endParaRPr lang="en-US" sz="900" dirty="0">
              <a:latin typeface="Tahoma" pitchFamily="34" charset="0"/>
              <a:cs typeface="Tahoma" pitchFamily="34" charset="0"/>
            </a:endParaRPr>
          </a:p>
        </p:txBody>
      </p:sp>
      <p:sp>
        <p:nvSpPr>
          <p:cNvPr id="25" name="TextBox 24"/>
          <p:cNvSpPr txBox="1"/>
          <p:nvPr/>
        </p:nvSpPr>
        <p:spPr>
          <a:xfrm>
            <a:off x="6124977" y="312420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is credited with starting the Impressionist movement. In fact, the style was named after this painting, which is titled Sunrise: Impression. Critics meant the term “Impressionism” as a negative, but Monet took it as a compliment (</a:t>
            </a:r>
            <a:r>
              <a:rPr lang="en-US" sz="900" dirty="0" err="1" smtClean="0">
                <a:latin typeface="Tahoma" pitchFamily="34" charset="0"/>
                <a:cs typeface="Tahoma" pitchFamily="34" charset="0"/>
              </a:rPr>
              <a:t>Dudar</a:t>
            </a:r>
            <a:r>
              <a:rPr lang="en-US" sz="900" dirty="0">
                <a:latin typeface="Tahoma" pitchFamily="34" charset="0"/>
                <a:cs typeface="Tahoma" pitchFamily="34" charset="0"/>
              </a:rPr>
              <a:t> </a:t>
            </a:r>
            <a:r>
              <a:rPr lang="en-US" sz="900" dirty="0" smtClean="0">
                <a:latin typeface="Tahoma" pitchFamily="34" charset="0"/>
                <a:cs typeface="Tahoma" pitchFamily="34" charset="0"/>
              </a:rPr>
              <a:t>7). </a:t>
            </a:r>
            <a:endParaRPr lang="en-US" sz="900" dirty="0">
              <a:latin typeface="Tahoma" pitchFamily="34" charset="0"/>
              <a:cs typeface="Tahoma" pitchFamily="34" charset="0"/>
            </a:endParaRPr>
          </a:p>
        </p:txBody>
      </p:sp>
      <p:sp>
        <p:nvSpPr>
          <p:cNvPr id="26" name="TextBox 25"/>
          <p:cNvSpPr txBox="1"/>
          <p:nvPr/>
        </p:nvSpPr>
        <p:spPr>
          <a:xfrm>
            <a:off x="4647928" y="5981155"/>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continued to paint even when he was almost blind. His water-lilies painting took him 15 years to complete. Monet even had a special studio built to house the work because the canvases were so big (Marcus 92).</a:t>
            </a:r>
            <a:endParaRPr lang="en-US" sz="900" dirty="0">
              <a:latin typeface="Tahoma" pitchFamily="34" charset="0"/>
              <a:cs typeface="Tahoma" pitchFamily="34" charset="0"/>
            </a:endParaRPr>
          </a:p>
        </p:txBody>
      </p:sp>
      <p:pic>
        <p:nvPicPr>
          <p:cNvPr id="7" name="Picture 2" descr="http://www.metmuseum.org/toah/images/h2/h2_30.95.250.jp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b="52581"/>
          <a:stretch/>
        </p:blipFill>
        <p:spPr bwMode="auto">
          <a:xfrm>
            <a:off x="3187902" y="1136368"/>
            <a:ext cx="2736648" cy="183221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4"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63500" y="-561975"/>
            <a:ext cx="1495425" cy="1152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215900" y="-409575"/>
            <a:ext cx="1495425" cy="1152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3.gstatic.com/images?q=tbn:ANd9GcS-s_qAv-GaTbQoUL6cwe7_fz5ZRHUutqzNGvI44VlEing5hJG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234110" y="1136368"/>
            <a:ext cx="2757489" cy="1832212"/>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metmuseum.org/toah/images/h2/h2_56.135.1.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t="33366"/>
          <a:stretch/>
        </p:blipFill>
        <p:spPr bwMode="auto">
          <a:xfrm>
            <a:off x="1670566" y="4084199"/>
            <a:ext cx="2753782" cy="18255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0918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1135</TotalTime>
  <Words>795</Words>
  <Application>Microsoft Office PowerPoint</Application>
  <PresentationFormat>On-screen Show (4:3)</PresentationFormat>
  <Paragraphs>57</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Default Design</vt:lpstr>
      <vt:lpstr>Slide 1</vt:lpstr>
      <vt:lpstr>Slide 2</vt:lpstr>
      <vt:lpstr>Slide 3</vt:lpstr>
    </vt:vector>
  </TitlesOfParts>
  <Company>Frisco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dc:title>
  <dc:creator>FriscoISD</dc:creator>
  <cp:lastModifiedBy>jennalee.kwezi</cp:lastModifiedBy>
  <cp:revision>69</cp:revision>
  <dcterms:created xsi:type="dcterms:W3CDTF">2009-03-30T18:09:43Z</dcterms:created>
  <dcterms:modified xsi:type="dcterms:W3CDTF">2014-02-12T01:11:52Z</dcterms:modified>
</cp:coreProperties>
</file>